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8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9.xml" ContentType="application/vnd.openxmlformats-officedocument.presentationml.notesSlide+xml"/>
  <Override PartName="/ppt/tags/tag47.xml" ContentType="application/vnd.openxmlformats-officedocument.presentationml.tags+xml"/>
  <Override PartName="/ppt/notesSlides/notesSlide20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5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54.xml" ContentType="application/vnd.openxmlformats-officedocument.presentationml.tags+xml"/>
  <Override PartName="/ppt/notesSlides/notesSlide26.xml" ContentType="application/vnd.openxmlformats-officedocument.presentationml.notesSlide+xml"/>
  <Override PartName="/ppt/media/image64.jpg" ContentType="image/jpg"/>
  <Override PartName="/ppt/notesSlides/notesSlide27.xml" ContentType="application/vnd.openxmlformats-officedocument.presentationml.notesSlide+xml"/>
  <Override PartName="/ppt/tags/tag55.xml" ContentType="application/vnd.openxmlformats-officedocument.presentationml.tags+xml"/>
  <Override PartName="/ppt/notesSlides/notesSlide28.xml" ContentType="application/vnd.openxmlformats-officedocument.presentationml.notesSlide+xml"/>
  <Override PartName="/ppt/tags/tag56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57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media/image68.jpg" ContentType="image/jpg"/>
  <Override PartName="/ppt/tags/tag58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media/image69.jpg" ContentType="image/jpg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59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60.xml" ContentType="application/vnd.openxmlformats-officedocument.presentationml.tags+xml"/>
  <Override PartName="/ppt/notesSlides/notesSlide40.xml" ContentType="application/vnd.openxmlformats-officedocument.presentationml.notesSlide+xml"/>
  <Override PartName="/ppt/tags/tag61.xml" ContentType="application/vnd.openxmlformats-officedocument.presentationml.tags+xml"/>
  <Override PartName="/ppt/notesSlides/notesSlide41.xml" ContentType="application/vnd.openxmlformats-officedocument.presentationml.notesSlide+xml"/>
  <Override PartName="/ppt/tags/tag62.xml" ContentType="application/vnd.openxmlformats-officedocument.presentationml.tags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68"/>
  </p:notesMasterIdLst>
  <p:handoutMasterIdLst>
    <p:handoutMasterId r:id="rId69"/>
  </p:handoutMasterIdLst>
  <p:sldIdLst>
    <p:sldId id="334" r:id="rId2"/>
    <p:sldId id="340" r:id="rId3"/>
    <p:sldId id="338" r:id="rId4"/>
    <p:sldId id="341" r:id="rId5"/>
    <p:sldId id="342" r:id="rId6"/>
    <p:sldId id="343" r:id="rId7"/>
    <p:sldId id="344" r:id="rId8"/>
    <p:sldId id="345" r:id="rId9"/>
    <p:sldId id="346" r:id="rId10"/>
    <p:sldId id="402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8" r:id="rId19"/>
    <p:sldId id="367" r:id="rId20"/>
    <p:sldId id="369" r:id="rId21"/>
    <p:sldId id="370" r:id="rId22"/>
    <p:sldId id="371" r:id="rId23"/>
    <p:sldId id="372" r:id="rId24"/>
    <p:sldId id="373" r:id="rId25"/>
    <p:sldId id="40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93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59" r:id="rId59"/>
    <p:sldId id="394" r:id="rId60"/>
    <p:sldId id="395" r:id="rId61"/>
    <p:sldId id="396" r:id="rId62"/>
    <p:sldId id="397" r:id="rId63"/>
    <p:sldId id="398" r:id="rId64"/>
    <p:sldId id="399" r:id="rId65"/>
    <p:sldId id="400" r:id="rId66"/>
    <p:sldId id="401" r:id="rId67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an lan" initials="tl" lastIdx="2" clrIdx="0">
    <p:extLst>
      <p:ext uri="{19B8F6BF-5375-455C-9EA6-DF929625EA0E}">
        <p15:presenceInfo xmlns:p15="http://schemas.microsoft.com/office/powerpoint/2012/main" userId="e0ce811aa4a35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7" autoAdjust="0"/>
    <p:restoredTop sz="63079" autoAdjust="0"/>
  </p:normalViewPr>
  <p:slideViewPr>
    <p:cSldViewPr>
      <p:cViewPr varScale="1">
        <p:scale>
          <a:sx n="48" d="100"/>
          <a:sy n="48" d="100"/>
        </p:scale>
        <p:origin x="3007" y="45"/>
      </p:cViewPr>
      <p:guideLst>
        <p:guide orient="horz" pos="2880"/>
        <p:guide pos="2880"/>
      </p:guideLst>
    </p:cSldViewPr>
  </p:slideViewPr>
  <p:outlineViewPr>
    <p:cViewPr>
      <p:scale>
        <a:sx n="33" d="100"/>
        <a:sy n="33" d="100"/>
      </p:scale>
      <p:origin x="0" y="-137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904"/>
    </p:cViewPr>
  </p:sorterViewPr>
  <p:notesViewPr>
    <p:cSldViewPr>
      <p:cViewPr varScale="1">
        <p:scale>
          <a:sx n="87" d="100"/>
          <a:sy n="87" d="100"/>
        </p:scale>
        <p:origin x="39" y="54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A8D234-665F-4CD2-9AF6-6DACD542A22E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7B7B489E-3812-4BF0-AFE0-4FE1E0ED2D69}">
      <dgm:prSet/>
      <dgm:spPr/>
      <dgm:t>
        <a:bodyPr/>
        <a:lstStyle/>
        <a:p>
          <a:pPr algn="l" rtl="0"/>
          <a:r>
            <a:rPr lang="zh-CN" altLang="en-US" dirty="0"/>
            <a:t>个体与集成</a:t>
          </a:r>
          <a:endParaRPr lang="en-US" altLang="zh-CN" dirty="0"/>
        </a:p>
      </dgm:t>
    </dgm:pt>
    <dgm:pt modelId="{92DA77CE-E88A-4525-AEC1-394A69B4E5E7}" type="parTrans" cxnId="{068D0184-7773-4B0F-BF5D-31A15E4CC313}">
      <dgm:prSet/>
      <dgm:spPr/>
      <dgm:t>
        <a:bodyPr/>
        <a:lstStyle/>
        <a:p>
          <a:pPr algn="l"/>
          <a:endParaRPr lang="zh-CN" altLang="en-US"/>
        </a:p>
      </dgm:t>
    </dgm:pt>
    <dgm:pt modelId="{2DC0BCBC-9E34-4192-BFF6-CB57DE872BA8}" type="sibTrans" cxnId="{068D0184-7773-4B0F-BF5D-31A15E4CC313}">
      <dgm:prSet/>
      <dgm:spPr/>
      <dgm:t>
        <a:bodyPr/>
        <a:lstStyle/>
        <a:p>
          <a:pPr algn="l"/>
          <a:endParaRPr lang="zh-CN" altLang="en-US"/>
        </a:p>
      </dgm:t>
    </dgm:pt>
    <dgm:pt modelId="{D9CC67CA-0791-42B6-85A5-8F0741F6B4B0}">
      <dgm:prSet/>
      <dgm:spPr/>
      <dgm:t>
        <a:bodyPr/>
        <a:lstStyle/>
        <a:p>
          <a:pPr algn="l" rtl="0"/>
          <a:r>
            <a:rPr lang="en-US" altLang="zh-CN" dirty="0"/>
            <a:t>Boosting</a:t>
          </a:r>
        </a:p>
      </dgm:t>
    </dgm:pt>
    <dgm:pt modelId="{DA31AC9C-7726-4312-8AD5-BE6A59A8C8D3}" type="parTrans" cxnId="{84649073-8C90-4F66-ABAE-7DC03CCA3F1A}">
      <dgm:prSet/>
      <dgm:spPr/>
      <dgm:t>
        <a:bodyPr/>
        <a:lstStyle/>
        <a:p>
          <a:endParaRPr lang="zh-CN" altLang="en-US"/>
        </a:p>
      </dgm:t>
    </dgm:pt>
    <dgm:pt modelId="{AF3BBC1F-C468-44E8-B6F1-AB06501F0849}" type="sibTrans" cxnId="{84649073-8C90-4F66-ABAE-7DC03CCA3F1A}">
      <dgm:prSet/>
      <dgm:spPr/>
      <dgm:t>
        <a:bodyPr/>
        <a:lstStyle/>
        <a:p>
          <a:endParaRPr lang="zh-CN" altLang="en-US"/>
        </a:p>
      </dgm:t>
    </dgm:pt>
    <dgm:pt modelId="{0836EE38-8246-4CC1-AEBD-3E922BC57272}">
      <dgm:prSet/>
      <dgm:spPr/>
      <dgm:t>
        <a:bodyPr/>
        <a:lstStyle/>
        <a:p>
          <a:pPr algn="l" rtl="0"/>
          <a:r>
            <a:rPr lang="zh-CN" altLang="en-US" dirty="0"/>
            <a:t>结合策略</a:t>
          </a:r>
          <a:endParaRPr lang="en-US" altLang="zh-CN" dirty="0"/>
        </a:p>
      </dgm:t>
    </dgm:pt>
    <dgm:pt modelId="{CD96A703-61D2-47A2-9B73-304CE561E423}" type="parTrans" cxnId="{47B608D5-BE6C-4657-B77B-35469A8FF08A}">
      <dgm:prSet/>
      <dgm:spPr/>
      <dgm:t>
        <a:bodyPr/>
        <a:lstStyle/>
        <a:p>
          <a:endParaRPr lang="zh-CN" altLang="en-US"/>
        </a:p>
      </dgm:t>
    </dgm:pt>
    <dgm:pt modelId="{ACC01D18-4FF1-4157-830D-4D1CCCCB8737}" type="sibTrans" cxnId="{47B608D5-BE6C-4657-B77B-35469A8FF08A}">
      <dgm:prSet/>
      <dgm:spPr/>
      <dgm:t>
        <a:bodyPr/>
        <a:lstStyle/>
        <a:p>
          <a:endParaRPr lang="zh-CN" altLang="en-US"/>
        </a:p>
      </dgm:t>
    </dgm:pt>
    <dgm:pt modelId="{1BA146A7-6A52-4E77-A6E6-A3D40F86D424}">
      <dgm:prSet/>
      <dgm:spPr/>
      <dgm:t>
        <a:bodyPr/>
        <a:lstStyle/>
        <a:p>
          <a:pPr algn="l" rtl="0"/>
          <a:r>
            <a:rPr lang="zh-CN" altLang="en-US" dirty="0"/>
            <a:t>多样性</a:t>
          </a:r>
          <a:endParaRPr lang="en-US" altLang="zh-CN" dirty="0"/>
        </a:p>
      </dgm:t>
    </dgm:pt>
    <dgm:pt modelId="{F496E61E-92FA-4971-8683-2D3FD3797F91}" type="parTrans" cxnId="{BFB0A057-7DE9-4AB9-AEC5-15E6D9CC9F73}">
      <dgm:prSet/>
      <dgm:spPr/>
      <dgm:t>
        <a:bodyPr/>
        <a:lstStyle/>
        <a:p>
          <a:endParaRPr lang="zh-CN" altLang="en-US"/>
        </a:p>
      </dgm:t>
    </dgm:pt>
    <dgm:pt modelId="{6566A1E1-27BA-4BCD-91CE-DEC78B3E0A07}" type="sibTrans" cxnId="{BFB0A057-7DE9-4AB9-AEC5-15E6D9CC9F73}">
      <dgm:prSet/>
      <dgm:spPr/>
      <dgm:t>
        <a:bodyPr/>
        <a:lstStyle/>
        <a:p>
          <a:endParaRPr lang="zh-CN" altLang="en-US"/>
        </a:p>
      </dgm:t>
    </dgm:pt>
    <dgm:pt modelId="{760B4F25-53FD-4E8B-9E19-81EC4C8DC182}">
      <dgm:prSet/>
      <dgm:spPr/>
      <dgm:t>
        <a:bodyPr/>
        <a:lstStyle/>
        <a:p>
          <a:pPr algn="l" rtl="0"/>
          <a:r>
            <a:rPr lang="en-US" altLang="zh-CN"/>
            <a:t>Bagging</a:t>
          </a:r>
          <a:r>
            <a:rPr lang="zh-CN" altLang="en-US" dirty="0"/>
            <a:t>与随机森林</a:t>
          </a:r>
          <a:endParaRPr lang="en-US" altLang="zh-CN" dirty="0"/>
        </a:p>
      </dgm:t>
    </dgm:pt>
    <dgm:pt modelId="{6FCCAC84-4B87-4DFB-9EDF-ECAE03C32798}" type="parTrans" cxnId="{7A15829B-43E6-4195-8398-55D62A15728C}">
      <dgm:prSet/>
      <dgm:spPr/>
    </dgm:pt>
    <dgm:pt modelId="{E0FAA220-E5ED-4025-B6D0-CB286F52D24F}" type="sibTrans" cxnId="{7A15829B-43E6-4195-8398-55D62A15728C}">
      <dgm:prSet/>
      <dgm:spPr/>
    </dgm:pt>
    <dgm:pt modelId="{2668BDC0-407F-4771-A749-E5CAE2807559}" type="pres">
      <dgm:prSet presAssocID="{12A8D234-665F-4CD2-9AF6-6DACD542A22E}" presName="Name0" presStyleCnt="0">
        <dgm:presLayoutVars>
          <dgm:chMax val="7"/>
          <dgm:chPref val="7"/>
          <dgm:dir/>
        </dgm:presLayoutVars>
      </dgm:prSet>
      <dgm:spPr/>
    </dgm:pt>
    <dgm:pt modelId="{D22AA32E-E686-4804-83BF-845475F513EB}" type="pres">
      <dgm:prSet presAssocID="{12A8D234-665F-4CD2-9AF6-6DACD542A22E}" presName="Name1" presStyleCnt="0"/>
      <dgm:spPr/>
    </dgm:pt>
    <dgm:pt modelId="{9B079ABD-A7F9-4EB1-B012-1066A37120D9}" type="pres">
      <dgm:prSet presAssocID="{12A8D234-665F-4CD2-9AF6-6DACD542A22E}" presName="cycle" presStyleCnt="0"/>
      <dgm:spPr/>
    </dgm:pt>
    <dgm:pt modelId="{65E74B9B-7688-4AA5-8F0C-64B3E9DE7FA6}" type="pres">
      <dgm:prSet presAssocID="{12A8D234-665F-4CD2-9AF6-6DACD542A22E}" presName="srcNode" presStyleLbl="node1" presStyleIdx="0" presStyleCnt="5"/>
      <dgm:spPr/>
    </dgm:pt>
    <dgm:pt modelId="{1A42F48B-AF9B-456C-B6CB-823435D08AC6}" type="pres">
      <dgm:prSet presAssocID="{12A8D234-665F-4CD2-9AF6-6DACD542A22E}" presName="conn" presStyleLbl="parChTrans1D2" presStyleIdx="0" presStyleCnt="1"/>
      <dgm:spPr/>
    </dgm:pt>
    <dgm:pt modelId="{A0503EA2-1641-407A-8067-260AFDB2F014}" type="pres">
      <dgm:prSet presAssocID="{12A8D234-665F-4CD2-9AF6-6DACD542A22E}" presName="extraNode" presStyleLbl="node1" presStyleIdx="0" presStyleCnt="5"/>
      <dgm:spPr/>
    </dgm:pt>
    <dgm:pt modelId="{B0F2D53A-427E-4434-A47D-9803FC50B857}" type="pres">
      <dgm:prSet presAssocID="{12A8D234-665F-4CD2-9AF6-6DACD542A22E}" presName="dstNode" presStyleLbl="node1" presStyleIdx="0" presStyleCnt="5"/>
      <dgm:spPr/>
    </dgm:pt>
    <dgm:pt modelId="{93597B56-5CD8-4D6A-BF7E-07E2675BB62D}" type="pres">
      <dgm:prSet presAssocID="{7B7B489E-3812-4BF0-AFE0-4FE1E0ED2D69}" presName="text_1" presStyleLbl="node1" presStyleIdx="0" presStyleCnt="5">
        <dgm:presLayoutVars>
          <dgm:bulletEnabled val="1"/>
        </dgm:presLayoutVars>
      </dgm:prSet>
      <dgm:spPr/>
    </dgm:pt>
    <dgm:pt modelId="{8593A301-A9E4-4857-850B-F09E01AC97F4}" type="pres">
      <dgm:prSet presAssocID="{7B7B489E-3812-4BF0-AFE0-4FE1E0ED2D69}" presName="accent_1" presStyleCnt="0"/>
      <dgm:spPr/>
    </dgm:pt>
    <dgm:pt modelId="{8A9A378D-40D5-4ED8-86C2-70F0452F9D1E}" type="pres">
      <dgm:prSet presAssocID="{7B7B489E-3812-4BF0-AFE0-4FE1E0ED2D69}" presName="accentRepeatNode" presStyleLbl="solidFgAcc1" presStyleIdx="0" presStyleCnt="5"/>
      <dgm:spPr/>
    </dgm:pt>
    <dgm:pt modelId="{7014D73D-6BE6-4F7E-9FFC-0396BCC6EDE1}" type="pres">
      <dgm:prSet presAssocID="{D9CC67CA-0791-42B6-85A5-8F0741F6B4B0}" presName="text_2" presStyleLbl="node1" presStyleIdx="1" presStyleCnt="5">
        <dgm:presLayoutVars>
          <dgm:bulletEnabled val="1"/>
        </dgm:presLayoutVars>
      </dgm:prSet>
      <dgm:spPr/>
    </dgm:pt>
    <dgm:pt modelId="{97EAC4D1-8D0A-45AE-9E81-B336201A99FF}" type="pres">
      <dgm:prSet presAssocID="{D9CC67CA-0791-42B6-85A5-8F0741F6B4B0}" presName="accent_2" presStyleCnt="0"/>
      <dgm:spPr/>
    </dgm:pt>
    <dgm:pt modelId="{E179369A-0E5F-4E26-BAC5-816A62F3B4E1}" type="pres">
      <dgm:prSet presAssocID="{D9CC67CA-0791-42B6-85A5-8F0741F6B4B0}" presName="accentRepeatNode" presStyleLbl="solidFgAcc1" presStyleIdx="1" presStyleCnt="5"/>
      <dgm:spPr/>
    </dgm:pt>
    <dgm:pt modelId="{63C287C8-E342-4ACE-B167-570D4117DAB7}" type="pres">
      <dgm:prSet presAssocID="{760B4F25-53FD-4E8B-9E19-81EC4C8DC182}" presName="text_3" presStyleLbl="node1" presStyleIdx="2" presStyleCnt="5">
        <dgm:presLayoutVars>
          <dgm:bulletEnabled val="1"/>
        </dgm:presLayoutVars>
      </dgm:prSet>
      <dgm:spPr/>
    </dgm:pt>
    <dgm:pt modelId="{81C051B3-0253-4C98-A73F-C675DD782FF1}" type="pres">
      <dgm:prSet presAssocID="{760B4F25-53FD-4E8B-9E19-81EC4C8DC182}" presName="accent_3" presStyleCnt="0"/>
      <dgm:spPr/>
    </dgm:pt>
    <dgm:pt modelId="{722FC9B0-222A-4B9E-B137-BB2BAAE4B1FA}" type="pres">
      <dgm:prSet presAssocID="{760B4F25-53FD-4E8B-9E19-81EC4C8DC182}" presName="accentRepeatNode" presStyleLbl="solidFgAcc1" presStyleIdx="2" presStyleCnt="5"/>
      <dgm:spPr/>
    </dgm:pt>
    <dgm:pt modelId="{BD4A5841-2351-4692-9ABC-048AB4D9F62E}" type="pres">
      <dgm:prSet presAssocID="{0836EE38-8246-4CC1-AEBD-3E922BC57272}" presName="text_4" presStyleLbl="node1" presStyleIdx="3" presStyleCnt="5">
        <dgm:presLayoutVars>
          <dgm:bulletEnabled val="1"/>
        </dgm:presLayoutVars>
      </dgm:prSet>
      <dgm:spPr/>
    </dgm:pt>
    <dgm:pt modelId="{EB93FD73-BD6E-45F3-8B4B-4123929F81DF}" type="pres">
      <dgm:prSet presAssocID="{0836EE38-8246-4CC1-AEBD-3E922BC57272}" presName="accent_4" presStyleCnt="0"/>
      <dgm:spPr/>
    </dgm:pt>
    <dgm:pt modelId="{101FF0EF-736D-46D5-8A0C-C15A705D9199}" type="pres">
      <dgm:prSet presAssocID="{0836EE38-8246-4CC1-AEBD-3E922BC57272}" presName="accentRepeatNode" presStyleLbl="solidFgAcc1" presStyleIdx="3" presStyleCnt="5"/>
      <dgm:spPr/>
    </dgm:pt>
    <dgm:pt modelId="{4B72A016-FD6A-461D-9048-D9BD4FA1DB4D}" type="pres">
      <dgm:prSet presAssocID="{1BA146A7-6A52-4E77-A6E6-A3D40F86D424}" presName="text_5" presStyleLbl="node1" presStyleIdx="4" presStyleCnt="5">
        <dgm:presLayoutVars>
          <dgm:bulletEnabled val="1"/>
        </dgm:presLayoutVars>
      </dgm:prSet>
      <dgm:spPr/>
    </dgm:pt>
    <dgm:pt modelId="{92443699-C4CE-431B-9642-C3C5CB33DEAD}" type="pres">
      <dgm:prSet presAssocID="{1BA146A7-6A52-4E77-A6E6-A3D40F86D424}" presName="accent_5" presStyleCnt="0"/>
      <dgm:spPr/>
    </dgm:pt>
    <dgm:pt modelId="{48FCB445-0ED0-4587-A837-CE8D7D8DABCE}" type="pres">
      <dgm:prSet presAssocID="{1BA146A7-6A52-4E77-A6E6-A3D40F86D424}" presName="accentRepeatNode" presStyleLbl="solidFgAcc1" presStyleIdx="4" presStyleCnt="5"/>
      <dgm:spPr/>
    </dgm:pt>
  </dgm:ptLst>
  <dgm:cxnLst>
    <dgm:cxn modelId="{C24E705F-2C33-4701-A5BE-F088D415200E}" type="presOf" srcId="{12A8D234-665F-4CD2-9AF6-6DACD542A22E}" destId="{2668BDC0-407F-4771-A749-E5CAE2807559}" srcOrd="0" destOrd="0" presId="urn:microsoft.com/office/officeart/2008/layout/VerticalCurvedList"/>
    <dgm:cxn modelId="{84649073-8C90-4F66-ABAE-7DC03CCA3F1A}" srcId="{12A8D234-665F-4CD2-9AF6-6DACD542A22E}" destId="{D9CC67CA-0791-42B6-85A5-8F0741F6B4B0}" srcOrd="1" destOrd="0" parTransId="{DA31AC9C-7726-4312-8AD5-BE6A59A8C8D3}" sibTransId="{AF3BBC1F-C468-44E8-B6F1-AB06501F0849}"/>
    <dgm:cxn modelId="{BFB0A057-7DE9-4AB9-AEC5-15E6D9CC9F73}" srcId="{12A8D234-665F-4CD2-9AF6-6DACD542A22E}" destId="{1BA146A7-6A52-4E77-A6E6-A3D40F86D424}" srcOrd="4" destOrd="0" parTransId="{F496E61E-92FA-4971-8683-2D3FD3797F91}" sibTransId="{6566A1E1-27BA-4BCD-91CE-DEC78B3E0A07}"/>
    <dgm:cxn modelId="{961ECD83-397C-4601-9392-D4CDF290474F}" type="presOf" srcId="{D9CC67CA-0791-42B6-85A5-8F0741F6B4B0}" destId="{7014D73D-6BE6-4F7E-9FFC-0396BCC6EDE1}" srcOrd="0" destOrd="0" presId="urn:microsoft.com/office/officeart/2008/layout/VerticalCurvedList"/>
    <dgm:cxn modelId="{068D0184-7773-4B0F-BF5D-31A15E4CC313}" srcId="{12A8D234-665F-4CD2-9AF6-6DACD542A22E}" destId="{7B7B489E-3812-4BF0-AFE0-4FE1E0ED2D69}" srcOrd="0" destOrd="0" parTransId="{92DA77CE-E88A-4525-AEC1-394A69B4E5E7}" sibTransId="{2DC0BCBC-9E34-4192-BFF6-CB57DE872BA8}"/>
    <dgm:cxn modelId="{6233548C-F6A4-4FDC-9342-4BA896C7E0BB}" type="presOf" srcId="{0836EE38-8246-4CC1-AEBD-3E922BC57272}" destId="{BD4A5841-2351-4692-9ABC-048AB4D9F62E}" srcOrd="0" destOrd="0" presId="urn:microsoft.com/office/officeart/2008/layout/VerticalCurvedList"/>
    <dgm:cxn modelId="{7A15829B-43E6-4195-8398-55D62A15728C}" srcId="{12A8D234-665F-4CD2-9AF6-6DACD542A22E}" destId="{760B4F25-53FD-4E8B-9E19-81EC4C8DC182}" srcOrd="2" destOrd="0" parTransId="{6FCCAC84-4B87-4DFB-9EDF-ECAE03C32798}" sibTransId="{E0FAA220-E5ED-4025-B6D0-CB286F52D24F}"/>
    <dgm:cxn modelId="{00604A9E-F492-4A70-B6F4-315F76759C12}" type="presOf" srcId="{2DC0BCBC-9E34-4192-BFF6-CB57DE872BA8}" destId="{1A42F48B-AF9B-456C-B6CB-823435D08AC6}" srcOrd="0" destOrd="0" presId="urn:microsoft.com/office/officeart/2008/layout/VerticalCurvedList"/>
    <dgm:cxn modelId="{09F55CBF-9055-49AF-B443-77E93C15CDB3}" type="presOf" srcId="{760B4F25-53FD-4E8B-9E19-81EC4C8DC182}" destId="{63C287C8-E342-4ACE-B167-570D4117DAB7}" srcOrd="0" destOrd="0" presId="urn:microsoft.com/office/officeart/2008/layout/VerticalCurvedList"/>
    <dgm:cxn modelId="{E89359D1-284B-4326-90D4-BD83150B8E2E}" type="presOf" srcId="{7B7B489E-3812-4BF0-AFE0-4FE1E0ED2D69}" destId="{93597B56-5CD8-4D6A-BF7E-07E2675BB62D}" srcOrd="0" destOrd="0" presId="urn:microsoft.com/office/officeart/2008/layout/VerticalCurvedList"/>
    <dgm:cxn modelId="{F244C6D4-DF7C-4F4C-9DBA-3A3F654FD925}" type="presOf" srcId="{1BA146A7-6A52-4E77-A6E6-A3D40F86D424}" destId="{4B72A016-FD6A-461D-9048-D9BD4FA1DB4D}" srcOrd="0" destOrd="0" presId="urn:microsoft.com/office/officeart/2008/layout/VerticalCurvedList"/>
    <dgm:cxn modelId="{47B608D5-BE6C-4657-B77B-35469A8FF08A}" srcId="{12A8D234-665F-4CD2-9AF6-6DACD542A22E}" destId="{0836EE38-8246-4CC1-AEBD-3E922BC57272}" srcOrd="3" destOrd="0" parTransId="{CD96A703-61D2-47A2-9B73-304CE561E423}" sibTransId="{ACC01D18-4FF1-4157-830D-4D1CCCCB8737}"/>
    <dgm:cxn modelId="{2E9DF768-2E75-410B-AC68-6DC650FD80C1}" type="presParOf" srcId="{2668BDC0-407F-4771-A749-E5CAE2807559}" destId="{D22AA32E-E686-4804-83BF-845475F513EB}" srcOrd="0" destOrd="0" presId="urn:microsoft.com/office/officeart/2008/layout/VerticalCurvedList"/>
    <dgm:cxn modelId="{67176261-BD6A-47C8-A095-A6ABE725C217}" type="presParOf" srcId="{D22AA32E-E686-4804-83BF-845475F513EB}" destId="{9B079ABD-A7F9-4EB1-B012-1066A37120D9}" srcOrd="0" destOrd="0" presId="urn:microsoft.com/office/officeart/2008/layout/VerticalCurvedList"/>
    <dgm:cxn modelId="{D7A2F5D7-9D23-48CA-9F16-490282FEF6E1}" type="presParOf" srcId="{9B079ABD-A7F9-4EB1-B012-1066A37120D9}" destId="{65E74B9B-7688-4AA5-8F0C-64B3E9DE7FA6}" srcOrd="0" destOrd="0" presId="urn:microsoft.com/office/officeart/2008/layout/VerticalCurvedList"/>
    <dgm:cxn modelId="{FCA6E979-D7F8-4E93-9B9B-EE8DA80777B8}" type="presParOf" srcId="{9B079ABD-A7F9-4EB1-B012-1066A37120D9}" destId="{1A42F48B-AF9B-456C-B6CB-823435D08AC6}" srcOrd="1" destOrd="0" presId="urn:microsoft.com/office/officeart/2008/layout/VerticalCurvedList"/>
    <dgm:cxn modelId="{0F7649B1-E133-4420-9556-86710EF54E49}" type="presParOf" srcId="{9B079ABD-A7F9-4EB1-B012-1066A37120D9}" destId="{A0503EA2-1641-407A-8067-260AFDB2F014}" srcOrd="2" destOrd="0" presId="urn:microsoft.com/office/officeart/2008/layout/VerticalCurvedList"/>
    <dgm:cxn modelId="{E2E8DCFF-A8C3-4840-9B62-6601A92F8E81}" type="presParOf" srcId="{9B079ABD-A7F9-4EB1-B012-1066A37120D9}" destId="{B0F2D53A-427E-4434-A47D-9803FC50B857}" srcOrd="3" destOrd="0" presId="urn:microsoft.com/office/officeart/2008/layout/VerticalCurvedList"/>
    <dgm:cxn modelId="{9E3BE33F-F45B-49E3-A441-D51AB6AA108A}" type="presParOf" srcId="{D22AA32E-E686-4804-83BF-845475F513EB}" destId="{93597B56-5CD8-4D6A-BF7E-07E2675BB62D}" srcOrd="1" destOrd="0" presId="urn:microsoft.com/office/officeart/2008/layout/VerticalCurvedList"/>
    <dgm:cxn modelId="{E9A014AE-DF5E-4912-82A6-F14DE48D085E}" type="presParOf" srcId="{D22AA32E-E686-4804-83BF-845475F513EB}" destId="{8593A301-A9E4-4857-850B-F09E01AC97F4}" srcOrd="2" destOrd="0" presId="urn:microsoft.com/office/officeart/2008/layout/VerticalCurvedList"/>
    <dgm:cxn modelId="{F5C93CD8-14B2-40F7-8457-2FE48CD88307}" type="presParOf" srcId="{8593A301-A9E4-4857-850B-F09E01AC97F4}" destId="{8A9A378D-40D5-4ED8-86C2-70F0452F9D1E}" srcOrd="0" destOrd="0" presId="urn:microsoft.com/office/officeart/2008/layout/VerticalCurvedList"/>
    <dgm:cxn modelId="{381EA31B-056A-4D37-925C-D807782564AE}" type="presParOf" srcId="{D22AA32E-E686-4804-83BF-845475F513EB}" destId="{7014D73D-6BE6-4F7E-9FFC-0396BCC6EDE1}" srcOrd="3" destOrd="0" presId="urn:microsoft.com/office/officeart/2008/layout/VerticalCurvedList"/>
    <dgm:cxn modelId="{AF2B6CED-C054-4E39-89DA-2AEF799E7D31}" type="presParOf" srcId="{D22AA32E-E686-4804-83BF-845475F513EB}" destId="{97EAC4D1-8D0A-45AE-9E81-B336201A99FF}" srcOrd="4" destOrd="0" presId="urn:microsoft.com/office/officeart/2008/layout/VerticalCurvedList"/>
    <dgm:cxn modelId="{5375FC82-9D23-45FA-9F4B-70D30E4E9F8C}" type="presParOf" srcId="{97EAC4D1-8D0A-45AE-9E81-B336201A99FF}" destId="{E179369A-0E5F-4E26-BAC5-816A62F3B4E1}" srcOrd="0" destOrd="0" presId="urn:microsoft.com/office/officeart/2008/layout/VerticalCurvedList"/>
    <dgm:cxn modelId="{EE46EAC0-33DA-4D3D-9074-FE531205F6C7}" type="presParOf" srcId="{D22AA32E-E686-4804-83BF-845475F513EB}" destId="{63C287C8-E342-4ACE-B167-570D4117DAB7}" srcOrd="5" destOrd="0" presId="urn:microsoft.com/office/officeart/2008/layout/VerticalCurvedList"/>
    <dgm:cxn modelId="{77A06107-8381-4887-97F4-63208A7AD369}" type="presParOf" srcId="{D22AA32E-E686-4804-83BF-845475F513EB}" destId="{81C051B3-0253-4C98-A73F-C675DD782FF1}" srcOrd="6" destOrd="0" presId="urn:microsoft.com/office/officeart/2008/layout/VerticalCurvedList"/>
    <dgm:cxn modelId="{EB3A427E-E2A3-4E09-818F-CA71A6D9171D}" type="presParOf" srcId="{81C051B3-0253-4C98-A73F-C675DD782FF1}" destId="{722FC9B0-222A-4B9E-B137-BB2BAAE4B1FA}" srcOrd="0" destOrd="0" presId="urn:microsoft.com/office/officeart/2008/layout/VerticalCurvedList"/>
    <dgm:cxn modelId="{72593A6B-F3A5-4A52-8803-A0854757DEAC}" type="presParOf" srcId="{D22AA32E-E686-4804-83BF-845475F513EB}" destId="{BD4A5841-2351-4692-9ABC-048AB4D9F62E}" srcOrd="7" destOrd="0" presId="urn:microsoft.com/office/officeart/2008/layout/VerticalCurvedList"/>
    <dgm:cxn modelId="{D632FB78-D435-4D93-9904-93BDA36F81F9}" type="presParOf" srcId="{D22AA32E-E686-4804-83BF-845475F513EB}" destId="{EB93FD73-BD6E-45F3-8B4B-4123929F81DF}" srcOrd="8" destOrd="0" presId="urn:microsoft.com/office/officeart/2008/layout/VerticalCurvedList"/>
    <dgm:cxn modelId="{0C8D890C-7A58-4EB3-BF24-2316B8ED8FA2}" type="presParOf" srcId="{EB93FD73-BD6E-45F3-8B4B-4123929F81DF}" destId="{101FF0EF-736D-46D5-8A0C-C15A705D9199}" srcOrd="0" destOrd="0" presId="urn:microsoft.com/office/officeart/2008/layout/VerticalCurvedList"/>
    <dgm:cxn modelId="{8A945462-1D05-43E9-ABD2-E02E3F3D28B9}" type="presParOf" srcId="{D22AA32E-E686-4804-83BF-845475F513EB}" destId="{4B72A016-FD6A-461D-9048-D9BD4FA1DB4D}" srcOrd="9" destOrd="0" presId="urn:microsoft.com/office/officeart/2008/layout/VerticalCurvedList"/>
    <dgm:cxn modelId="{9CA5BEC6-6718-4FD3-A305-905C0E0E1A7D}" type="presParOf" srcId="{D22AA32E-E686-4804-83BF-845475F513EB}" destId="{92443699-C4CE-431B-9642-C3C5CB33DEAD}" srcOrd="10" destOrd="0" presId="urn:microsoft.com/office/officeart/2008/layout/VerticalCurvedList"/>
    <dgm:cxn modelId="{25578174-BF37-40B1-B086-7D483EFC14AA}" type="presParOf" srcId="{92443699-C4CE-431B-9642-C3C5CB33DEAD}" destId="{48FCB445-0ED0-4587-A837-CE8D7D8DABC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42F48B-AF9B-456C-B6CB-823435D08AC6}">
      <dsp:nvSpPr>
        <dsp:cNvPr id="0" name=""/>
        <dsp:cNvSpPr/>
      </dsp:nvSpPr>
      <dsp:spPr>
        <a:xfrm>
          <a:off x="-5574989" y="-853493"/>
          <a:ext cx="6637761" cy="6637761"/>
        </a:xfrm>
        <a:prstGeom prst="blockArc">
          <a:avLst>
            <a:gd name="adj1" fmla="val 18900000"/>
            <a:gd name="adj2" fmla="val 2700000"/>
            <a:gd name="adj3" fmla="val 325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97B56-5CD8-4D6A-BF7E-07E2675BB62D}">
      <dsp:nvSpPr>
        <dsp:cNvPr id="0" name=""/>
        <dsp:cNvSpPr/>
      </dsp:nvSpPr>
      <dsp:spPr>
        <a:xfrm>
          <a:off x="464633" y="308074"/>
          <a:ext cx="10955757" cy="6165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82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个体与集成</a:t>
          </a:r>
          <a:endParaRPr lang="en-US" altLang="zh-CN" sz="3000" kern="1200" dirty="0"/>
        </a:p>
      </dsp:txBody>
      <dsp:txXfrm>
        <a:off x="464633" y="308074"/>
        <a:ext cx="10955757" cy="616544"/>
      </dsp:txXfrm>
    </dsp:sp>
    <dsp:sp modelId="{8A9A378D-40D5-4ED8-86C2-70F0452F9D1E}">
      <dsp:nvSpPr>
        <dsp:cNvPr id="0" name=""/>
        <dsp:cNvSpPr/>
      </dsp:nvSpPr>
      <dsp:spPr>
        <a:xfrm>
          <a:off x="79293" y="231006"/>
          <a:ext cx="770680" cy="770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14D73D-6BE6-4F7E-9FFC-0396BCC6EDE1}">
      <dsp:nvSpPr>
        <dsp:cNvPr id="0" name=""/>
        <dsp:cNvSpPr/>
      </dsp:nvSpPr>
      <dsp:spPr>
        <a:xfrm>
          <a:off x="906430" y="1232595"/>
          <a:ext cx="10513959" cy="6165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82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Boosting</a:t>
          </a:r>
        </a:p>
      </dsp:txBody>
      <dsp:txXfrm>
        <a:off x="906430" y="1232595"/>
        <a:ext cx="10513959" cy="616544"/>
      </dsp:txXfrm>
    </dsp:sp>
    <dsp:sp modelId="{E179369A-0E5F-4E26-BAC5-816A62F3B4E1}">
      <dsp:nvSpPr>
        <dsp:cNvPr id="0" name=""/>
        <dsp:cNvSpPr/>
      </dsp:nvSpPr>
      <dsp:spPr>
        <a:xfrm>
          <a:off x="521090" y="1155527"/>
          <a:ext cx="770680" cy="770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C287C8-E342-4ACE-B167-570D4117DAB7}">
      <dsp:nvSpPr>
        <dsp:cNvPr id="0" name=""/>
        <dsp:cNvSpPr/>
      </dsp:nvSpPr>
      <dsp:spPr>
        <a:xfrm>
          <a:off x="1042027" y="2157115"/>
          <a:ext cx="10378363" cy="6165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82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/>
            <a:t>Bagging</a:t>
          </a:r>
          <a:r>
            <a:rPr lang="zh-CN" altLang="en-US" sz="3000" kern="1200" dirty="0"/>
            <a:t>与随机森林</a:t>
          </a:r>
          <a:endParaRPr lang="en-US" altLang="zh-CN" sz="3000" kern="1200" dirty="0"/>
        </a:p>
      </dsp:txBody>
      <dsp:txXfrm>
        <a:off x="1042027" y="2157115"/>
        <a:ext cx="10378363" cy="616544"/>
      </dsp:txXfrm>
    </dsp:sp>
    <dsp:sp modelId="{722FC9B0-222A-4B9E-B137-BB2BAAE4B1FA}">
      <dsp:nvSpPr>
        <dsp:cNvPr id="0" name=""/>
        <dsp:cNvSpPr/>
      </dsp:nvSpPr>
      <dsp:spPr>
        <a:xfrm>
          <a:off x="656687" y="2080047"/>
          <a:ext cx="770680" cy="770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4A5841-2351-4692-9ABC-048AB4D9F62E}">
      <dsp:nvSpPr>
        <dsp:cNvPr id="0" name=""/>
        <dsp:cNvSpPr/>
      </dsp:nvSpPr>
      <dsp:spPr>
        <a:xfrm>
          <a:off x="906430" y="3081635"/>
          <a:ext cx="10513959" cy="6165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82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结合策略</a:t>
          </a:r>
          <a:endParaRPr lang="en-US" altLang="zh-CN" sz="3000" kern="1200" dirty="0"/>
        </a:p>
      </dsp:txBody>
      <dsp:txXfrm>
        <a:off x="906430" y="3081635"/>
        <a:ext cx="10513959" cy="616544"/>
      </dsp:txXfrm>
    </dsp:sp>
    <dsp:sp modelId="{101FF0EF-736D-46D5-8A0C-C15A705D9199}">
      <dsp:nvSpPr>
        <dsp:cNvPr id="0" name=""/>
        <dsp:cNvSpPr/>
      </dsp:nvSpPr>
      <dsp:spPr>
        <a:xfrm>
          <a:off x="521090" y="3004567"/>
          <a:ext cx="770680" cy="770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2A016-FD6A-461D-9048-D9BD4FA1DB4D}">
      <dsp:nvSpPr>
        <dsp:cNvPr id="0" name=""/>
        <dsp:cNvSpPr/>
      </dsp:nvSpPr>
      <dsp:spPr>
        <a:xfrm>
          <a:off x="464633" y="4006156"/>
          <a:ext cx="10955757" cy="6165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82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多样性</a:t>
          </a:r>
          <a:endParaRPr lang="en-US" altLang="zh-CN" sz="3000" kern="1200" dirty="0"/>
        </a:p>
      </dsp:txBody>
      <dsp:txXfrm>
        <a:off x="464633" y="4006156"/>
        <a:ext cx="10955757" cy="616544"/>
      </dsp:txXfrm>
    </dsp:sp>
    <dsp:sp modelId="{48FCB445-0ED0-4587-A837-CE8D7D8DABCE}">
      <dsp:nvSpPr>
        <dsp:cNvPr id="0" name=""/>
        <dsp:cNvSpPr/>
      </dsp:nvSpPr>
      <dsp:spPr>
        <a:xfrm>
          <a:off x="79293" y="3929088"/>
          <a:ext cx="770680" cy="770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7.wmf"/><Relationship Id="rId1" Type="http://schemas.openxmlformats.org/officeDocument/2006/relationships/image" Target="../media/image3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3.wmf"/><Relationship Id="rId1" Type="http://schemas.openxmlformats.org/officeDocument/2006/relationships/image" Target="../media/image35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46.wmf"/><Relationship Id="rId4" Type="http://schemas.openxmlformats.org/officeDocument/2006/relationships/image" Target="../media/image29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46.wmf"/><Relationship Id="rId1" Type="http://schemas.openxmlformats.org/officeDocument/2006/relationships/image" Target="../media/image30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6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3AA58-B94A-4B6D-9416-516C3C49C321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334C4-E6A6-469E-BE76-686BC5428D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356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D15BC-F879-AE4D-B006-C2E3B425B2B0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E41FC-CD1F-2241-B8E1-D3562587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0369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0504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224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4617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5285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552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523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668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471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217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1854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0278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4B418-2BBD-B144-9684-40EBA1CDE23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4743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7414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5251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933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4261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134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804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0519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01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4B418-2BBD-B144-9684-40EBA1CDE23C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0512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477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407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4B418-2BBD-B144-9684-40EBA1CDE23C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0331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6514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757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742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4B418-2BBD-B144-9684-40EBA1CDE23C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97289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7520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8585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4B418-2BBD-B144-9684-40EBA1CDE23C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9701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4B418-2BBD-B144-9684-40EBA1CDE23C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48285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4B418-2BBD-B144-9684-40EBA1CDE23C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6756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4014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4B418-2BBD-B144-9684-40EBA1CDE23C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1129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80598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5229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943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498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250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4B418-2BBD-B144-9684-40EBA1CDE23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8216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428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5" y="50800"/>
            <a:ext cx="9592733" cy="787400"/>
          </a:xfrm>
        </p:spPr>
        <p:txBody>
          <a:bodyPr/>
          <a:lstStyle>
            <a:lvl1pP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71237"/>
            <a:ext cx="52832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237"/>
            <a:ext cx="5681133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603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112794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724773"/>
            <a:ext cx="5342467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112794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724773"/>
            <a:ext cx="57404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298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9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33" y="42864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7133" y="1158539"/>
            <a:ext cx="11489267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20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18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16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16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685800" marR="0" lvl="1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第二级</a:t>
            </a:r>
          </a:p>
          <a:p>
            <a:pPr marL="1143000" marR="0" lvl="2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第三级</a:t>
            </a:r>
          </a:p>
          <a:p>
            <a:pPr marL="1600200" marR="0" lvl="3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第四级</a:t>
            </a:r>
          </a:p>
          <a:p>
            <a:pPr marL="2057400" marR="0" lvl="4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第五级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5" y="50800"/>
            <a:ext cx="9592733" cy="787400"/>
          </a:xfrm>
        </p:spPr>
        <p:txBody>
          <a:bodyPr/>
          <a:lstStyle>
            <a:lvl1pP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71237"/>
            <a:ext cx="52832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237"/>
            <a:ext cx="5681133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603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112794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724773"/>
            <a:ext cx="5342467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112794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724773"/>
            <a:ext cx="57404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9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050917"/>
            <a:ext cx="1150620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marL="685800" marR="0" lvl="1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第二级</a:t>
            </a:r>
          </a:p>
          <a:p>
            <a:pPr marL="1143000" marR="0" lvl="2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第三级</a:t>
            </a:r>
          </a:p>
          <a:p>
            <a:pPr marL="1600200" marR="0" lvl="3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第四级</a:t>
            </a:r>
          </a:p>
          <a:p>
            <a:pPr marL="2057400" marR="0" lvl="4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第五级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347135" y="50800"/>
            <a:ext cx="9592733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9888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20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18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16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16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image" Target="../media/image10.tmp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10" Type="http://schemas.openxmlformats.org/officeDocument/2006/relationships/tags" Target="../tags/tag13.xml"/><Relationship Id="rId19" Type="http://schemas.openxmlformats.org/officeDocument/2006/relationships/slideLayout" Target="../slideLayouts/slideLayout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6.wmf"/><Relationship Id="rId2" Type="http://schemas.openxmlformats.org/officeDocument/2006/relationships/tags" Target="../tags/tag2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7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9.wmf"/><Relationship Id="rId2" Type="http://schemas.openxmlformats.org/officeDocument/2006/relationships/tags" Target="../tags/tag2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1.wmf"/><Relationship Id="rId2" Type="http://schemas.openxmlformats.org/officeDocument/2006/relationships/tags" Target="../tags/tag2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tags" Target="../tags/tag44.xml"/><Relationship Id="rId3" Type="http://schemas.openxmlformats.org/officeDocument/2006/relationships/tags" Target="../tags/tag29.xml"/><Relationship Id="rId21" Type="http://schemas.openxmlformats.org/officeDocument/2006/relationships/image" Target="../media/image10.tmp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20" Type="http://schemas.openxmlformats.org/officeDocument/2006/relationships/notesSlide" Target="../notesSlides/notesSlide1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10" Type="http://schemas.openxmlformats.org/officeDocument/2006/relationships/tags" Target="../tags/tag36.xml"/><Relationship Id="rId19" Type="http://schemas.openxmlformats.org/officeDocument/2006/relationships/slideLayout" Target="../slideLayouts/slideLayout13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png"/><Relationship Id="rId5" Type="http://schemas.openxmlformats.org/officeDocument/2006/relationships/image" Target="../media/image24.wmf"/><Relationship Id="rId4" Type="http://schemas.openxmlformats.org/officeDocument/2006/relationships/oleObject" Target="../embeddings/oleObject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3.wmf"/><Relationship Id="rId2" Type="http://schemas.openxmlformats.org/officeDocument/2006/relationships/tags" Target="../tags/tag4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3.bin"/><Relationship Id="rId2" Type="http://schemas.openxmlformats.org/officeDocument/2006/relationships/tags" Target="../tags/tag4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5.wmf"/><Relationship Id="rId11" Type="http://schemas.openxmlformats.org/officeDocument/2006/relationships/image" Target="../media/image36.pn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4.wmf"/><Relationship Id="rId4" Type="http://schemas.openxmlformats.org/officeDocument/2006/relationships/notesSlide" Target="../notesSlides/notesSlide20.xml"/><Relationship Id="rId9" Type="http://schemas.openxmlformats.org/officeDocument/2006/relationships/oleObject" Target="../embeddings/oleObject14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5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8.png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5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7.wmf"/><Relationship Id="rId2" Type="http://schemas.openxmlformats.org/officeDocument/2006/relationships/tags" Target="../tags/tag49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6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7.wmf"/><Relationship Id="rId2" Type="http://schemas.openxmlformats.org/officeDocument/2006/relationships/tags" Target="../tags/tag50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40.png"/><Relationship Id="rId5" Type="http://schemas.openxmlformats.org/officeDocument/2006/relationships/image" Target="../media/image35.wmf"/><Relationship Id="rId10" Type="http://schemas.openxmlformats.org/officeDocument/2006/relationships/image" Target="../media/image41.png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3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0.png"/><Relationship Id="rId2" Type="http://schemas.openxmlformats.org/officeDocument/2006/relationships/tags" Target="../tags/tag5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3.png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1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3.wmf"/><Relationship Id="rId2" Type="http://schemas.openxmlformats.org/officeDocument/2006/relationships/tags" Target="../tags/tag5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5.wmf"/><Relationship Id="rId10" Type="http://schemas.openxmlformats.org/officeDocument/2006/relationships/image" Target="../media/image44.png"/><Relationship Id="rId4" Type="http://schemas.openxmlformats.org/officeDocument/2006/relationships/oleObject" Target="../embeddings/oleObject22.bin"/><Relationship Id="rId9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33.wmf"/><Relationship Id="rId10" Type="http://schemas.openxmlformats.org/officeDocument/2006/relationships/image" Target="../media/image45.png"/><Relationship Id="rId4" Type="http://schemas.openxmlformats.org/officeDocument/2006/relationships/oleObject" Target="../embeddings/oleObject25.bin"/><Relationship Id="rId9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8.png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29.wmf"/><Relationship Id="rId4" Type="http://schemas.openxmlformats.org/officeDocument/2006/relationships/image" Target="../media/image46.wmf"/><Relationship Id="rId9" Type="http://schemas.openxmlformats.org/officeDocument/2006/relationships/oleObject" Target="../embeddings/oleObject30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image" Target="../media/image57.png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30.wmf"/><Relationship Id="rId10" Type="http://schemas.openxmlformats.org/officeDocument/2006/relationships/image" Target="../media/image58.png"/><Relationship Id="rId4" Type="http://schemas.openxmlformats.org/officeDocument/2006/relationships/oleObject" Target="../embeddings/oleObject31.bin"/><Relationship Id="rId9" Type="http://schemas.openxmlformats.org/officeDocument/2006/relationships/image" Target="../media/image29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oleObject" Target="../embeddings/oleObject34.bin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26.wmf"/><Relationship Id="rId4" Type="http://schemas.openxmlformats.org/officeDocument/2006/relationships/image" Target="../media/image46.wmf"/><Relationship Id="rId9" Type="http://schemas.openxmlformats.org/officeDocument/2006/relationships/oleObject" Target="../embeddings/oleObject3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35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4" Type="http://schemas.openxmlformats.org/officeDocument/2006/relationships/image" Target="../media/image6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4" Type="http://schemas.openxmlformats.org/officeDocument/2006/relationships/image" Target="../media/image7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tiff"/><Relationship Id="rId5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38290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829050"/>
            <a:ext cx="12192000" cy="209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0654" y="3164114"/>
            <a:ext cx="1571171" cy="1571171"/>
            <a:chOff x="4943929" y="1410264"/>
            <a:chExt cx="2011479" cy="2011479"/>
          </a:xfrm>
        </p:grpSpPr>
        <p:sp>
          <p:nvSpPr>
            <p:cNvPr id="5" name="椭圆 4"/>
            <p:cNvSpPr/>
            <p:nvPr/>
          </p:nvSpPr>
          <p:spPr>
            <a:xfrm>
              <a:off x="4943929" y="1410264"/>
              <a:ext cx="2011479" cy="20114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rgbClr val="10CF9B"/>
                </a:solidFill>
                <a:effectLst/>
                <a:uLnTx/>
                <a:uFillTx/>
                <a:latin typeface="Arial Rounded MT Bold" panose="020F070403050403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162430" y="1853621"/>
              <a:ext cx="1574474" cy="985071"/>
            </a:xfrm>
            <a:prstGeom prst="rect">
              <a:avLst/>
            </a:prstGeom>
            <a:ln w="76200"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aettenschweiler" panose="020B0706040902060204" pitchFamily="34" charset="0"/>
                  <a:ea typeface="黑体" panose="02010609060101010101" pitchFamily="49" charset="-122"/>
                  <a:cs typeface="+mn-cs"/>
                </a:rPr>
                <a:t>2024</a:t>
              </a:r>
              <a:endParaRPr kumimoji="0" lang="en-US" sz="4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ettenschweiler" panose="020B070604090206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50887" y="4430343"/>
            <a:ext cx="8358873" cy="1665657"/>
            <a:chOff x="1754745" y="4409895"/>
            <a:chExt cx="6111912" cy="1665657"/>
          </a:xfrm>
        </p:grpSpPr>
        <p:sp>
          <p:nvSpPr>
            <p:cNvPr id="8" name="矩形 7"/>
            <p:cNvSpPr/>
            <p:nvPr/>
          </p:nvSpPr>
          <p:spPr>
            <a:xfrm>
              <a:off x="1754745" y="4409895"/>
              <a:ext cx="5786821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4000" b="1" dirty="0">
                  <a:solidFill>
                    <a:srgbClr val="303030">
                      <a:lumMod val="75000"/>
                    </a:srgbClr>
                  </a:solidFill>
                  <a:latin typeface="微软雅黑"/>
                  <a:ea typeface="微软雅黑"/>
                </a:rPr>
                <a:t>机器学习理论与算法</a:t>
              </a:r>
              <a:endParaRPr lang="en-US" altLang="zh-CN" sz="4000" b="1" dirty="0">
                <a:solidFill>
                  <a:srgbClr val="303030">
                    <a:lumMod val="75000"/>
                  </a:srgbClr>
                </a:solidFill>
                <a:latin typeface="微软雅黑"/>
                <a:ea typeface="微软雅黑"/>
              </a:endParaRPr>
            </a:p>
            <a:p>
              <a:pPr lvl="0">
                <a:defRPr/>
              </a:pPr>
              <a:r>
                <a:rPr lang="en-US" altLang="zh-CN" sz="2800" b="1" dirty="0">
                  <a:solidFill>
                    <a:srgbClr val="303030">
                      <a:lumMod val="75000"/>
                    </a:srgbClr>
                  </a:solidFill>
                  <a:latin typeface="微软雅黑"/>
                  <a:ea typeface="微软雅黑"/>
                </a:rPr>
                <a:t>Ch8 </a:t>
              </a:r>
              <a:r>
                <a:rPr lang="zh-CN" altLang="en-US" sz="2800" b="1" dirty="0">
                  <a:solidFill>
                    <a:srgbClr val="303030">
                      <a:lumMod val="75000"/>
                    </a:srgbClr>
                  </a:solidFill>
                  <a:latin typeface="微软雅黑"/>
                  <a:ea typeface="微软雅黑"/>
                </a:rPr>
                <a:t>集成学习</a:t>
              </a:r>
              <a:endParaRPr lang="en-US" altLang="zh-CN" sz="2800" b="1" dirty="0">
                <a:solidFill>
                  <a:srgbClr val="303030">
                    <a:lumMod val="75000"/>
                  </a:srgb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801578" y="5706220"/>
              <a:ext cx="60650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主讲教师：</a:t>
              </a:r>
              <a:r>
                <a:rPr lang="zh-CN" altLang="en-US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刘启和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   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Email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：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qiheliu@uestc.edu.</a:t>
              </a:r>
              <a:r>
                <a:rPr lang="en-US" altLang="zh-CN" b="1" dirty="0" err="1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cn</a:t>
              </a:r>
              <a:r>
                <a:rPr lang="en-US" altLang="zh-CN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  QQ</a:t>
              </a:r>
              <a:r>
                <a:rPr lang="zh-CN" altLang="en-US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群：</a:t>
              </a:r>
              <a:r>
                <a:rPr lang="en-US" altLang="zh-CN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688101382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886856" y="5588001"/>
              <a:ext cx="5522601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3197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以下基学习器的数目哪个不合理？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5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7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9" name="组合 18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5" name="TitleBackground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/>
            <p:cNvSpPr txBox="1"/>
            <p:nvPr>
              <p:custDataLst>
                <p:tags r:id="rId1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8" name="TipText"/>
            <p:cNvSpPr txBox="1"/>
            <p:nvPr>
              <p:custDataLst>
                <p:tags r:id="rId18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1219200" y="635000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1443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Boosting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9003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认苹果问题（</a:t>
            </a:r>
            <a:r>
              <a:rPr lang="en-US" altLang="zh-CN" dirty="0"/>
              <a:t>——</a:t>
            </a:r>
            <a:r>
              <a:rPr lang="zh-CN" altLang="en-US" dirty="0"/>
              <a:t>机器学习技法，林轩田）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70" y="1205295"/>
            <a:ext cx="8108135" cy="8967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468" y="3745011"/>
            <a:ext cx="8108136" cy="11950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469" y="5294447"/>
            <a:ext cx="8195223" cy="9619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2468" y="2454483"/>
            <a:ext cx="8108136" cy="9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19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规则</a:t>
            </a:r>
            <a:r>
              <a:rPr lang="en-US" altLang="zh-CN" dirty="0"/>
              <a:t>1</a:t>
            </a:r>
            <a:r>
              <a:rPr lang="zh-CN" altLang="en-US" dirty="0"/>
              <a:t>：苹果是圆的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677" y="1262743"/>
            <a:ext cx="8190764" cy="432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61555"/>
      </p:ext>
    </p:extLst>
  </p:cSld>
  <p:clrMapOvr>
    <a:masterClrMapping/>
  </p:clrMapOvr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规则</a:t>
            </a:r>
            <a:r>
              <a:rPr lang="en-US" altLang="zh-CN" dirty="0"/>
              <a:t>2</a:t>
            </a:r>
            <a:r>
              <a:rPr lang="zh-CN" altLang="en-US" dirty="0"/>
              <a:t>：苹果是红的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481" y="1163216"/>
            <a:ext cx="8047354" cy="441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42651"/>
      </p:ext>
    </p:extLst>
  </p:cSld>
  <p:clrMapOvr>
    <a:masterClrMapping/>
  </p:clrMapOvr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规则</a:t>
            </a:r>
            <a:r>
              <a:rPr lang="en-US" altLang="zh-CN" dirty="0"/>
              <a:t>3</a:t>
            </a:r>
            <a:r>
              <a:rPr lang="zh-CN" altLang="en-US" dirty="0"/>
              <a:t>：苹果是绿的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094" y="1175658"/>
            <a:ext cx="8003790" cy="44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18940"/>
      </p:ext>
    </p:extLst>
  </p:cSld>
  <p:clrMapOvr>
    <a:masterClrMapping/>
  </p:clrMapOvr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规则</a:t>
            </a:r>
            <a:r>
              <a:rPr lang="en-US" altLang="zh-CN" dirty="0"/>
              <a:t>4</a:t>
            </a:r>
            <a:r>
              <a:rPr lang="zh-CN" altLang="en-US" dirty="0"/>
              <a:t>：苹果带细梗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832" y="990600"/>
            <a:ext cx="7696201" cy="423914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29649" y="5410200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苹果是圆的，红的或绿的，还带细梗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519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Boosting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47133" y="1158539"/>
            <a:ext cx="11489267" cy="4930775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个体学习器存在</a:t>
            </a:r>
            <a:r>
              <a:rPr lang="zh-CN" altLang="en-US" sz="2400" dirty="0">
                <a:solidFill>
                  <a:srgbClr val="FF0000"/>
                </a:solidFill>
              </a:rPr>
              <a:t>强依赖关系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串行生成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每次</a:t>
            </a:r>
            <a:r>
              <a:rPr lang="zh-CN" altLang="en-US" sz="2400" dirty="0">
                <a:solidFill>
                  <a:srgbClr val="FF0000"/>
                </a:solidFill>
              </a:rPr>
              <a:t>调整训练数据的样本分布（权重）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60973" y="1806248"/>
            <a:ext cx="4164227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altLang="zh-CN" sz="2400" dirty="0" err="1">
                <a:solidFill>
                  <a:srgbClr val="333333"/>
                </a:solidFill>
                <a:latin typeface="Arial" charset="0"/>
              </a:rPr>
              <a:t>Adaboost</a:t>
            </a:r>
            <a:r>
              <a:rPr lang="zh-CN" altLang="en-US" sz="2400" dirty="0">
                <a:solidFill>
                  <a:srgbClr val="333333"/>
                </a:solidFill>
                <a:latin typeface="Arial" charset="0"/>
              </a:rPr>
              <a:t> 的结构</a:t>
            </a:r>
            <a:endParaRPr lang="en-US" altLang="zh-CN" sz="2400" dirty="0">
              <a:solidFill>
                <a:srgbClr val="333333"/>
              </a:solidFill>
              <a:latin typeface="Arial" charset="0"/>
            </a:endParaRP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zh-CN" altLang="en-US" sz="2400" dirty="0">
                <a:solidFill>
                  <a:srgbClr val="333333"/>
                </a:solidFill>
                <a:latin typeface="Arial" charset="0"/>
              </a:rPr>
              <a:t>最后的分类器</a:t>
            </a:r>
            <a:r>
              <a:rPr lang="en-US" altLang="zh-CN" sz="2400" dirty="0">
                <a:solidFill>
                  <a:srgbClr val="333333"/>
                </a:solidFill>
                <a:latin typeface="Arial" charset="0"/>
              </a:rPr>
              <a:t>Y</a:t>
            </a:r>
            <a:r>
              <a:rPr lang="en-US" altLang="zh-CN" sz="2400" baseline="-25000" dirty="0">
                <a:solidFill>
                  <a:srgbClr val="333333"/>
                </a:solidFill>
                <a:latin typeface="Arial" charset="0"/>
              </a:rPr>
              <a:t>M</a:t>
            </a:r>
            <a:r>
              <a:rPr lang="zh-CN" altLang="en-US" sz="2400" dirty="0">
                <a:solidFill>
                  <a:srgbClr val="333333"/>
                </a:solidFill>
                <a:latin typeface="Arial" charset="0"/>
              </a:rPr>
              <a:t>是由数个弱分类器（</a:t>
            </a:r>
            <a:r>
              <a:rPr lang="en-US" altLang="zh-CN" sz="2400" dirty="0">
                <a:solidFill>
                  <a:srgbClr val="333333"/>
                </a:solidFill>
                <a:latin typeface="Arial" charset="0"/>
              </a:rPr>
              <a:t>weak classifier</a:t>
            </a:r>
            <a:r>
              <a:rPr lang="zh-CN" altLang="en-US" sz="2400" dirty="0">
                <a:solidFill>
                  <a:srgbClr val="333333"/>
                </a:solidFill>
                <a:latin typeface="Arial" charset="0"/>
              </a:rPr>
              <a:t>）组合而成</a:t>
            </a:r>
            <a:endParaRPr lang="en-US" altLang="zh-CN" sz="2400" dirty="0">
              <a:solidFill>
                <a:srgbClr val="333333"/>
              </a:solidFill>
              <a:latin typeface="Arial" charset="0"/>
            </a:endParaRP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zh-CN" altLang="en-US" sz="2400" dirty="0">
                <a:solidFill>
                  <a:srgbClr val="333333"/>
                </a:solidFill>
                <a:latin typeface="Arial" charset="0"/>
              </a:rPr>
              <a:t>相当于最后</a:t>
            </a:r>
            <a:r>
              <a:rPr lang="en-US" altLang="zh-CN" sz="2400" dirty="0">
                <a:solidFill>
                  <a:srgbClr val="333333"/>
                </a:solidFill>
                <a:latin typeface="Arial" charset="0"/>
              </a:rPr>
              <a:t>m</a:t>
            </a:r>
            <a:r>
              <a:rPr lang="zh-CN" altLang="en-US" sz="2400" dirty="0">
                <a:solidFill>
                  <a:srgbClr val="333333"/>
                </a:solidFill>
                <a:latin typeface="Arial" charset="0"/>
              </a:rPr>
              <a:t>个弱分类器来投票决定分类，而且每个弱分类器的</a:t>
            </a:r>
            <a:r>
              <a:rPr lang="zh-CN" altLang="en-US" sz="2400" dirty="0">
                <a:solidFill>
                  <a:srgbClr val="FF0000"/>
                </a:solidFill>
                <a:latin typeface="Arial" charset="0"/>
              </a:rPr>
              <a:t>“话语权”</a:t>
            </a:r>
            <a:r>
              <a:rPr lang="zh-CN" altLang="en-US" sz="2400" dirty="0">
                <a:solidFill>
                  <a:srgbClr val="FF0000"/>
                </a:solidFill>
                <a:latin typeface="Sylfaen" panose="010A0502050306030303" pitchFamily="18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Sylfaen" panose="010A0502050306030303" pitchFamily="18" charset="0"/>
                <a:ea typeface="Symbol Tiger Expert" charset="2"/>
                <a:cs typeface="Symbol Tiger Expert" charset="2"/>
              </a:rPr>
              <a:t>α</a:t>
            </a:r>
            <a:r>
              <a:rPr lang="zh-CN" altLang="en-US" sz="2400" dirty="0">
                <a:solidFill>
                  <a:srgbClr val="FF0000"/>
                </a:solidFill>
                <a:latin typeface="Sylfaen" panose="010A0502050306030303" pitchFamily="18" charset="0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Arial" charset="0"/>
              </a:rPr>
              <a:t>不一样</a:t>
            </a:r>
            <a:r>
              <a:rPr lang="zh-CN" altLang="en-US" sz="2400" dirty="0">
                <a:solidFill>
                  <a:srgbClr val="333333"/>
                </a:solidFill>
                <a:latin typeface="Arial" charset="0"/>
              </a:rPr>
              <a:t>。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16" y="2571240"/>
            <a:ext cx="5295156" cy="372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8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Boosting</a:t>
            </a:r>
            <a:r>
              <a:rPr lang="zh-CN" altLang="en-US"/>
              <a:t> </a:t>
            </a:r>
            <a:r>
              <a:rPr lang="en-US" altLang="zh-CN"/>
              <a:t>– AdaBoost</a:t>
            </a:r>
            <a:r>
              <a:rPr lang="zh-CN" altLang="en-US"/>
              <a:t>算法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252" y="893689"/>
            <a:ext cx="7614799" cy="546760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80054" y="2927939"/>
            <a:ext cx="3694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当前分布学一个分类器</a:t>
            </a:r>
            <a:r>
              <a:rPr lang="en-US" altLang="zh-CN" sz="2000" dirty="0">
                <a:solidFill>
                  <a:srgbClr val="00B050"/>
                </a:solidFill>
              </a:rPr>
              <a:t>(</a:t>
            </a:r>
            <a:r>
              <a:rPr lang="zh-CN" altLang="en-US" sz="2000" dirty="0">
                <a:solidFill>
                  <a:srgbClr val="00B050"/>
                </a:solidFill>
              </a:rPr>
              <a:t>权值</a:t>
            </a:r>
            <a:r>
              <a:rPr lang="en-US" altLang="zh-CN" sz="2000" dirty="0">
                <a:solidFill>
                  <a:srgbClr val="00B050"/>
                </a:solidFill>
              </a:rPr>
              <a:t>)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8300" y="230007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初始化样本</a:t>
            </a:r>
            <a:r>
              <a:rPr lang="zh-CN" altLang="en-US" sz="2000" dirty="0">
                <a:solidFill>
                  <a:srgbClr val="00B050"/>
                </a:solidFill>
              </a:rPr>
              <a:t>权值</a:t>
            </a:r>
          </a:p>
        </p:txBody>
      </p:sp>
      <p:sp>
        <p:nvSpPr>
          <p:cNvPr id="6" name="矩形 5"/>
          <p:cNvSpPr/>
          <p:nvPr/>
        </p:nvSpPr>
        <p:spPr>
          <a:xfrm>
            <a:off x="5991275" y="3286377"/>
            <a:ext cx="2214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计算错误率</a:t>
            </a:r>
            <a:r>
              <a:rPr lang="en-US" altLang="zh-CN" sz="2000" dirty="0">
                <a:solidFill>
                  <a:srgbClr val="00B050"/>
                </a:solidFill>
              </a:rPr>
              <a:t>(</a:t>
            </a:r>
            <a:r>
              <a:rPr lang="zh-CN" altLang="en-US" sz="2000" dirty="0">
                <a:solidFill>
                  <a:srgbClr val="00B050"/>
                </a:solidFill>
              </a:rPr>
              <a:t>权值</a:t>
            </a:r>
            <a:r>
              <a:rPr lang="en-US" altLang="zh-CN" sz="2000" dirty="0">
                <a:solidFill>
                  <a:srgbClr val="00B050"/>
                </a:solidFill>
              </a:rPr>
              <a:t>)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91276" y="3583478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如果错误率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</a:rPr>
              <a:t>大于</a:t>
            </a:r>
            <a:r>
              <a:rPr lang="zh-CN" altLang="en-US" sz="2000" dirty="0">
                <a:solidFill>
                  <a:srgbClr val="FF0000"/>
                </a:solidFill>
              </a:rPr>
              <a:t>随机猜测，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</a:rPr>
              <a:t>停止</a:t>
            </a:r>
          </a:p>
        </p:txBody>
      </p:sp>
      <p:sp>
        <p:nvSpPr>
          <p:cNvPr id="8" name="矩形 7"/>
          <p:cNvSpPr/>
          <p:nvPr/>
        </p:nvSpPr>
        <p:spPr>
          <a:xfrm>
            <a:off x="5980054" y="395400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调整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</a:rPr>
              <a:t>分类器的权值</a:t>
            </a:r>
          </a:p>
        </p:txBody>
      </p:sp>
      <p:sp>
        <p:nvSpPr>
          <p:cNvPr id="9" name="矩形 8"/>
          <p:cNvSpPr/>
          <p:nvPr/>
        </p:nvSpPr>
        <p:spPr>
          <a:xfrm>
            <a:off x="8587431" y="470017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调整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</a:rPr>
              <a:t>样本的权重</a:t>
            </a:r>
          </a:p>
        </p:txBody>
      </p:sp>
      <p:sp>
        <p:nvSpPr>
          <p:cNvPr id="10" name="矩形 9"/>
          <p:cNvSpPr/>
          <p:nvPr/>
        </p:nvSpPr>
        <p:spPr>
          <a:xfrm>
            <a:off x="6389030" y="5817783"/>
            <a:ext cx="4186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最终的分类器</a:t>
            </a:r>
            <a:r>
              <a:rPr lang="en-US" altLang="zh-CN" sz="2000" dirty="0">
                <a:solidFill>
                  <a:srgbClr val="1023F4"/>
                </a:solidFill>
              </a:rPr>
              <a:t>(</a:t>
            </a:r>
            <a:r>
              <a:rPr lang="zh-CN" altLang="en-US" sz="2000" dirty="0">
                <a:solidFill>
                  <a:srgbClr val="1023F4"/>
                </a:solidFill>
              </a:rPr>
              <a:t>基分类器的线性组合</a:t>
            </a:r>
            <a:r>
              <a:rPr lang="en-US" altLang="zh-CN" sz="2000" dirty="0">
                <a:solidFill>
                  <a:srgbClr val="1023F4"/>
                </a:solidFill>
              </a:rPr>
              <a:t>)</a:t>
            </a:r>
            <a:endParaRPr lang="zh-CN" altLang="en-US" sz="2000" dirty="0">
              <a:solidFill>
                <a:srgbClr val="1023F4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09445" y="172020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产生</a:t>
            </a:r>
            <a:r>
              <a:rPr lang="zh-CN" altLang="en-US" sz="2000">
                <a:solidFill>
                  <a:srgbClr val="FF0000"/>
                </a:solidFill>
              </a:rPr>
              <a:t>的分类器个数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751200"/>
      </p:ext>
    </p:extLst>
  </p:cSld>
  <p:clrMapOvr>
    <a:masterClrMapping/>
  </p:clrMapOvr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Boosting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246" y="960967"/>
            <a:ext cx="7423804" cy="36449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84350" y="4746096"/>
            <a:ext cx="87312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1023F4"/>
                </a:solidFill>
                <a:latin typeface="STSongti-SC-Regular" charset="-122"/>
              </a:rPr>
              <a:t>最近的基学习器的决策边界</a:t>
            </a:r>
            <a:r>
              <a:rPr lang="en-US" altLang="zh-CN" sz="2400" dirty="0">
                <a:latin typeface="STSongti-SC-Regular" charset="-122"/>
              </a:rPr>
              <a:t>(</a:t>
            </a:r>
            <a:r>
              <a:rPr lang="zh-CN" altLang="en-US" sz="2400" dirty="0">
                <a:latin typeface="STSongti-SC-Regular" charset="-122"/>
              </a:rPr>
              <a:t>黑色</a:t>
            </a:r>
            <a:r>
              <a:rPr lang="en-US" altLang="zh-CN" sz="2400" dirty="0">
                <a:latin typeface="STSongti-SC-Regular" charset="-122"/>
              </a:rPr>
              <a:t>)</a:t>
            </a:r>
            <a:r>
              <a:rPr lang="zh-CN" altLang="en-US" sz="2400" dirty="0">
                <a:latin typeface="STSongti-SC-Regular" charset="-122"/>
              </a:rPr>
              <a:t>和</a:t>
            </a:r>
            <a:r>
              <a:rPr lang="zh-CN" altLang="en-US" sz="2400" dirty="0">
                <a:solidFill>
                  <a:srgbClr val="1023F4"/>
                </a:solidFill>
                <a:latin typeface="STSongti-SC-Regular" charset="-122"/>
              </a:rPr>
              <a:t>组合的决策边界</a:t>
            </a:r>
            <a:r>
              <a:rPr lang="en-US" altLang="zh-CN" sz="2400" dirty="0">
                <a:latin typeface="STSongti-SC-Regular" charset="-122"/>
              </a:rPr>
              <a:t>(</a:t>
            </a:r>
            <a:r>
              <a:rPr lang="zh-CN" altLang="en-US" sz="2400" dirty="0">
                <a:latin typeface="STSongti-SC-Regular" charset="-122"/>
              </a:rPr>
              <a:t>绿色</a:t>
            </a:r>
            <a:r>
              <a:rPr lang="en-US" altLang="zh-CN" sz="2400" dirty="0">
                <a:latin typeface="STSongti-SC-Regular" charset="-122"/>
              </a:rPr>
              <a:t>)</a:t>
            </a:r>
            <a:r>
              <a:rPr lang="zh-CN" altLang="en-US" sz="2400" dirty="0">
                <a:latin typeface="STSongti-SC-Regular" charset="-122"/>
              </a:rPr>
              <a:t>。</a:t>
            </a:r>
            <a:endParaRPr lang="en-US" altLang="zh-CN" sz="2400" dirty="0">
              <a:latin typeface="STSongti-SC-Regular" charset="-122"/>
            </a:endParaRPr>
          </a:p>
          <a:p>
            <a:r>
              <a:rPr lang="zh-CN" altLang="en-US" sz="2400" dirty="0">
                <a:latin typeface="STSongti-SC-Regular" charset="-122"/>
              </a:rPr>
              <a:t>数据半径表示在训练</a:t>
            </a:r>
            <a:r>
              <a:rPr lang="zh-CN" altLang="en-US" sz="2400" dirty="0">
                <a:solidFill>
                  <a:srgbClr val="1023F4"/>
                </a:solidFill>
                <a:latin typeface="STSongti-SC-Regular" charset="-122"/>
              </a:rPr>
              <a:t>最近添加的基学习器</a:t>
            </a:r>
            <a:r>
              <a:rPr lang="zh-CN" altLang="en-US" sz="2400" dirty="0">
                <a:latin typeface="STSongti-SC-Regular" charset="-122"/>
              </a:rPr>
              <a:t>时数据点的权值。</a:t>
            </a:r>
            <a:endParaRPr lang="en-US" altLang="zh-CN" sz="2400" dirty="0">
              <a:latin typeface="STSongti-SC-Regular" charset="-122"/>
            </a:endParaRPr>
          </a:p>
          <a:p>
            <a:r>
              <a:rPr lang="zh-CN" altLang="en-US" sz="2400" dirty="0">
                <a:latin typeface="STSongti-SC-Regular" charset="-122"/>
              </a:rPr>
              <a:t>被</a:t>
            </a:r>
            <a:r>
              <a:rPr lang="en-US" altLang="zh-CN" sz="2400" dirty="0">
                <a:latin typeface="CMMI10" charset="0"/>
              </a:rPr>
              <a:t>m </a:t>
            </a:r>
            <a:r>
              <a:rPr lang="en-US" altLang="zh-CN" sz="2400" dirty="0">
                <a:latin typeface="CMR10" charset="0"/>
              </a:rPr>
              <a:t>= 1</a:t>
            </a:r>
            <a:r>
              <a:rPr lang="zh-CN" altLang="en-US" sz="2400" dirty="0">
                <a:latin typeface="STSongti-SC-Regular" charset="-122"/>
              </a:rPr>
              <a:t>的学习器误分类的点在训练 </a:t>
            </a:r>
            <a:r>
              <a:rPr lang="en-US" altLang="zh-CN" sz="2400" dirty="0">
                <a:latin typeface="CMMI10" charset="0"/>
              </a:rPr>
              <a:t>m </a:t>
            </a:r>
            <a:r>
              <a:rPr lang="en-US" altLang="zh-CN" sz="2400" dirty="0">
                <a:latin typeface="CMR10" charset="0"/>
              </a:rPr>
              <a:t>= 2</a:t>
            </a:r>
            <a:r>
              <a:rPr lang="zh-CN" altLang="en-US" sz="2400" dirty="0">
                <a:latin typeface="STSongti-SC-Regular" charset="-122"/>
              </a:rPr>
              <a:t>的学习器时被赋予了更高的权值。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67520715"/>
      </p:ext>
    </p:extLst>
  </p:cSld>
  <p:clrMapOvr>
    <a:masterClrMapping/>
  </p:clrMapOvr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934" y="1042147"/>
            <a:ext cx="3962604" cy="394990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39253" y="5329535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模型</a:t>
            </a:r>
            <a:r>
              <a:rPr lang="zh-CN" altLang="en-US" sz="2400" dirty="0">
                <a:solidFill>
                  <a:srgbClr val="FF0000"/>
                </a:solidFill>
              </a:rPr>
              <a:t>选择</a:t>
            </a:r>
            <a:r>
              <a:rPr lang="zh-CN" altLang="en-US" sz="2400" dirty="0"/>
              <a:t> </a:t>
            </a:r>
            <a:r>
              <a:rPr lang="en-US" altLang="zh-CN" sz="2400" dirty="0"/>
              <a:t>OR </a:t>
            </a:r>
            <a:r>
              <a:rPr lang="zh-CN" altLang="en-US" sz="2400" dirty="0">
                <a:solidFill>
                  <a:srgbClr val="1023F4"/>
                </a:solidFill>
              </a:rPr>
              <a:t>融合</a:t>
            </a:r>
            <a:r>
              <a:rPr lang="zh-CN" altLang="en-US" sz="2400" dirty="0"/>
              <a:t>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458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Boosting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09600" y="1013795"/>
            <a:ext cx="10591800" cy="5225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CC0000"/>
                </a:solidFill>
                <a:latin typeface="Wingdings" charset="2"/>
              </a:rPr>
              <a:t> </a:t>
            </a:r>
            <a:r>
              <a:rPr lang="zh-CN" altLang="en-US" sz="2800" dirty="0">
                <a:latin typeface="华文新魏" charset="-122"/>
              </a:rPr>
              <a:t>提升算法是一个机器学习技术，可以用于</a:t>
            </a:r>
            <a:r>
              <a:rPr lang="zh-CN" altLang="en-US" sz="2800" dirty="0">
                <a:solidFill>
                  <a:srgbClr val="FF0000"/>
                </a:solidFill>
                <a:latin typeface="华文新魏" charset="-122"/>
              </a:rPr>
              <a:t>回归</a:t>
            </a:r>
            <a:r>
              <a:rPr lang="zh-CN" altLang="en-US" sz="2800" dirty="0">
                <a:latin typeface="华文新魏" charset="-122"/>
              </a:rPr>
              <a:t>和</a:t>
            </a:r>
            <a:r>
              <a:rPr lang="zh-CN" altLang="en-US" sz="2800" dirty="0">
                <a:solidFill>
                  <a:srgbClr val="0000FF"/>
                </a:solidFill>
                <a:latin typeface="华文新魏" charset="-122"/>
              </a:rPr>
              <a:t>分类</a:t>
            </a:r>
            <a:r>
              <a:rPr lang="zh-CN" altLang="en-US" sz="2800" dirty="0">
                <a:latin typeface="华文新魏" charset="-122"/>
              </a:rPr>
              <a:t>问题，它每一步产生一个</a:t>
            </a:r>
            <a:r>
              <a:rPr lang="zh-CN" altLang="en-US" sz="2800" dirty="0">
                <a:solidFill>
                  <a:srgbClr val="007F00"/>
                </a:solidFill>
                <a:latin typeface="华文新魏" charset="-122"/>
              </a:rPr>
              <a:t>弱预测模型</a:t>
            </a:r>
            <a:r>
              <a:rPr lang="en-US" altLang="zh-CN" sz="2800" dirty="0">
                <a:latin typeface="Times New Roman" charset="0"/>
              </a:rPr>
              <a:t>(</a:t>
            </a:r>
            <a:r>
              <a:rPr lang="zh-CN" altLang="en-US" sz="2800" dirty="0">
                <a:latin typeface="华文新魏" charset="-122"/>
              </a:rPr>
              <a:t>如决策树</a:t>
            </a:r>
            <a:r>
              <a:rPr lang="en-US" altLang="zh-CN" sz="2800" dirty="0">
                <a:latin typeface="Times New Roman" charset="0"/>
              </a:rPr>
              <a:t>)</a:t>
            </a:r>
            <a:r>
              <a:rPr lang="zh-CN" altLang="en-US" sz="2800" dirty="0">
                <a:latin typeface="华文新魏" charset="-122"/>
              </a:rPr>
              <a:t>，并</a:t>
            </a:r>
            <a:r>
              <a:rPr lang="zh-CN" altLang="en-US" sz="2800" dirty="0">
                <a:solidFill>
                  <a:srgbClr val="007F00"/>
                </a:solidFill>
                <a:latin typeface="华文新魏" charset="-122"/>
              </a:rPr>
              <a:t>加权累加</a:t>
            </a:r>
            <a:r>
              <a:rPr lang="zh-CN" altLang="en-US" sz="2800" dirty="0">
                <a:latin typeface="华文新魏" charset="-122"/>
              </a:rPr>
              <a:t>到总模型中；如果每一步的弱预测模型生成都是依据损失函数的</a:t>
            </a:r>
            <a:r>
              <a:rPr lang="zh-CN" altLang="en-US" sz="2800" dirty="0">
                <a:solidFill>
                  <a:srgbClr val="FF0000"/>
                </a:solidFill>
                <a:latin typeface="华文新魏" charset="-122"/>
              </a:rPr>
              <a:t>梯度方向</a:t>
            </a:r>
            <a:r>
              <a:rPr lang="zh-CN" altLang="en-US" sz="2800" dirty="0">
                <a:latin typeface="华文新魏" charset="-122"/>
              </a:rPr>
              <a:t>，则称之为梯度提升</a:t>
            </a:r>
            <a:r>
              <a:rPr lang="en-US" altLang="zh-CN" sz="2800" dirty="0">
                <a:latin typeface="Times New Roman" charset="0"/>
              </a:rPr>
              <a:t>(Gradient boosting)</a:t>
            </a:r>
            <a:r>
              <a:rPr lang="zh-CN" altLang="en-US" sz="2800" dirty="0">
                <a:latin typeface="华文新魏" charset="-122"/>
              </a:rPr>
              <a:t>。 </a:t>
            </a:r>
            <a:endParaRPr lang="zh-CN" altLang="en-US" sz="2800" dirty="0"/>
          </a:p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CC0000"/>
                </a:solidFill>
                <a:latin typeface="Wingdings" charset="2"/>
              </a:rPr>
              <a:t> </a:t>
            </a:r>
            <a:r>
              <a:rPr lang="zh-CN" altLang="en-US" sz="2800" dirty="0">
                <a:solidFill>
                  <a:srgbClr val="FF0000"/>
                </a:solidFill>
                <a:latin typeface="华文新魏" charset="-122"/>
              </a:rPr>
              <a:t>梯度提升</a:t>
            </a:r>
            <a:r>
              <a:rPr lang="zh-CN" altLang="en-US" sz="2800" dirty="0">
                <a:latin typeface="华文新魏" charset="-122"/>
              </a:rPr>
              <a:t>算法首先给定一个</a:t>
            </a:r>
            <a:r>
              <a:rPr lang="zh-CN" altLang="en-US" sz="2800" dirty="0">
                <a:solidFill>
                  <a:srgbClr val="FF0000"/>
                </a:solidFill>
                <a:latin typeface="华文新魏" charset="-122"/>
              </a:rPr>
              <a:t>目标损失函数</a:t>
            </a:r>
            <a:r>
              <a:rPr lang="zh-CN" altLang="en-US" sz="2800" dirty="0">
                <a:latin typeface="华文新魏" charset="-122"/>
              </a:rPr>
              <a:t>，它的定义域是所有可行的</a:t>
            </a:r>
            <a:r>
              <a:rPr lang="zh-CN" altLang="en-US" sz="2800" dirty="0">
                <a:solidFill>
                  <a:srgbClr val="0000FF"/>
                </a:solidFill>
                <a:latin typeface="华文新魏" charset="-122"/>
              </a:rPr>
              <a:t>弱函数集合</a:t>
            </a:r>
            <a:r>
              <a:rPr lang="en-US" altLang="zh-CN" sz="2800" dirty="0">
                <a:solidFill>
                  <a:srgbClr val="0000FF"/>
                </a:solidFill>
                <a:latin typeface="Times New Roman" charset="0"/>
              </a:rPr>
              <a:t>(</a:t>
            </a:r>
            <a:r>
              <a:rPr lang="zh-CN" altLang="en-US" sz="2800" dirty="0">
                <a:solidFill>
                  <a:srgbClr val="0000FF"/>
                </a:solidFill>
                <a:latin typeface="华文新魏" charset="-122"/>
              </a:rPr>
              <a:t>基函数</a:t>
            </a:r>
            <a:r>
              <a:rPr lang="en-US" altLang="zh-CN" sz="2800" dirty="0">
                <a:solidFill>
                  <a:srgbClr val="0000FF"/>
                </a:solidFill>
                <a:latin typeface="Times New Roman" charset="0"/>
              </a:rPr>
              <a:t>)</a:t>
            </a:r>
            <a:r>
              <a:rPr lang="zh-CN" altLang="en-US" sz="2800" dirty="0">
                <a:latin typeface="华文新魏" charset="-122"/>
              </a:rPr>
              <a:t>；提升算法通过</a:t>
            </a:r>
            <a:r>
              <a:rPr lang="zh-CN" altLang="en-US" sz="2800" dirty="0">
                <a:solidFill>
                  <a:srgbClr val="FF0000"/>
                </a:solidFill>
                <a:latin typeface="华文新魏" charset="-122"/>
              </a:rPr>
              <a:t>迭代</a:t>
            </a:r>
            <a:r>
              <a:rPr lang="zh-CN" altLang="en-US" sz="2800" dirty="0">
                <a:latin typeface="华文新魏" charset="-122"/>
              </a:rPr>
              <a:t>的选择一个</a:t>
            </a:r>
            <a:r>
              <a:rPr lang="zh-CN" altLang="en-US" sz="2800" dirty="0">
                <a:solidFill>
                  <a:srgbClr val="FF0000"/>
                </a:solidFill>
                <a:latin typeface="华文新魏" charset="-122"/>
              </a:rPr>
              <a:t>负梯度方向</a:t>
            </a:r>
            <a:r>
              <a:rPr lang="zh-CN" altLang="en-US" sz="2800" dirty="0">
                <a:latin typeface="华文新魏" charset="-122"/>
              </a:rPr>
              <a:t>上的基函数来逐渐逼近</a:t>
            </a:r>
            <a:r>
              <a:rPr lang="zh-CN" altLang="en-US" sz="2800" dirty="0">
                <a:solidFill>
                  <a:srgbClr val="0000FF"/>
                </a:solidFill>
                <a:latin typeface="华文新魏" charset="-122"/>
              </a:rPr>
              <a:t>局部极小值</a:t>
            </a:r>
            <a:r>
              <a:rPr lang="zh-CN" altLang="en-US" sz="2800" dirty="0">
                <a:latin typeface="华文新魏" charset="-122"/>
              </a:rPr>
              <a:t>。这种在函数域的梯度提升观点对机器学习的很多领域有深刻影响。 </a:t>
            </a:r>
            <a:endParaRPr lang="zh-CN" altLang="en-US" sz="2800" dirty="0"/>
          </a:p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CC0000"/>
                </a:solidFill>
                <a:latin typeface="Wingdings" charset="2"/>
              </a:rPr>
              <a:t> </a:t>
            </a:r>
            <a:r>
              <a:rPr lang="zh-CN" altLang="en-US" sz="2800" dirty="0">
                <a:latin typeface="华文新魏" charset="-122"/>
              </a:rPr>
              <a:t>提升算法的理论意义：如果一个问题</a:t>
            </a:r>
            <a:r>
              <a:rPr lang="zh-CN" altLang="en-US" sz="2800" dirty="0">
                <a:solidFill>
                  <a:srgbClr val="007F00"/>
                </a:solidFill>
                <a:latin typeface="华文新魏" charset="-122"/>
              </a:rPr>
              <a:t>存在弱分类器</a:t>
            </a:r>
            <a:r>
              <a:rPr lang="zh-CN" altLang="en-US" sz="2800" dirty="0">
                <a:latin typeface="华文新魏" charset="-122"/>
              </a:rPr>
              <a:t>，则可以通过提升的办法</a:t>
            </a:r>
            <a:r>
              <a:rPr lang="zh-CN" altLang="en-US" sz="2800" dirty="0">
                <a:solidFill>
                  <a:srgbClr val="007F00"/>
                </a:solidFill>
                <a:latin typeface="华文新魏" charset="-122"/>
              </a:rPr>
              <a:t>得到强分类器</a:t>
            </a:r>
            <a:r>
              <a:rPr lang="zh-CN" altLang="en-US" sz="2800" dirty="0">
                <a:latin typeface="华文新魏" charset="-122"/>
              </a:rPr>
              <a:t>。 </a:t>
            </a:r>
            <a:endParaRPr lang="zh-CN" alt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Adaboost</a:t>
            </a:r>
            <a:r>
              <a:rPr lang="zh-CN" altLang="en-US"/>
              <a:t> </a:t>
            </a:r>
            <a:r>
              <a:rPr lang="mr-IN" altLang="zh-CN"/>
              <a:t>–</a:t>
            </a:r>
            <a:r>
              <a:rPr lang="zh-CN" altLang="en-US"/>
              <a:t> </a:t>
            </a:r>
            <a:r>
              <a:rPr lang="en-US" altLang="zh-CN"/>
              <a:t>Adaptive</a:t>
            </a:r>
            <a:r>
              <a:rPr lang="zh-CN" altLang="en-US"/>
              <a:t> </a:t>
            </a:r>
            <a:r>
              <a:rPr lang="en-US" altLang="zh-CN"/>
              <a:t>Boosting</a:t>
            </a:r>
            <a:endParaRPr lang="zh-CN" alt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33400" y="1320113"/>
            <a:ext cx="925195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C0000"/>
              </a:buClr>
              <a:defRPr/>
            </a:pPr>
            <a:r>
              <a:rPr lang="zh-CN" altLang="x-none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rPr>
              <a:t>设训练数据集</a:t>
            </a:r>
            <a:r>
              <a:rPr lang="x-none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rPr>
              <a:t>T={(x</a:t>
            </a:r>
            <a:r>
              <a:rPr lang="x-none" altLang="zh-CN" baseline="-25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rPr>
              <a:t>1</a:t>
            </a:r>
            <a:r>
              <a:rPr lang="x-none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rPr>
              <a:t> </a:t>
            </a:r>
            <a:r>
              <a:rPr lang="x-none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rPr>
              <a:t>y</a:t>
            </a:r>
            <a:r>
              <a:rPr lang="x-none" altLang="zh-CN" baseline="-25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rPr>
              <a:t>1</a:t>
            </a:r>
            <a:r>
              <a:rPr lang="x-none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rPr>
              <a:t>), (x</a:t>
            </a:r>
            <a:r>
              <a:rPr lang="x-none" altLang="zh-CN" baseline="-25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rPr>
              <a:t>2</a:t>
            </a:r>
            <a:r>
              <a:rPr lang="x-none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rPr>
              <a:t> </a:t>
            </a:r>
            <a:r>
              <a:rPr lang="x-none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rPr>
              <a:t>y</a:t>
            </a:r>
            <a:r>
              <a:rPr lang="x-none" altLang="zh-CN" baseline="-25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rPr>
              <a:t>2</a:t>
            </a:r>
            <a:r>
              <a:rPr lang="x-none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rPr>
              <a:t>)…(x</a:t>
            </a:r>
            <a:r>
              <a:rPr lang="x-none" altLang="zh-CN" baseline="-25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rPr>
              <a:t>N</a:t>
            </a:r>
            <a:r>
              <a:rPr lang="x-none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rPr>
              <a:t> </a:t>
            </a:r>
            <a:r>
              <a:rPr lang="x-none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rPr>
              <a:t>y</a:t>
            </a:r>
            <a:r>
              <a:rPr lang="x-none" altLang="zh-CN" baseline="-250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rPr>
              <a:t>N</a:t>
            </a:r>
            <a:r>
              <a:rPr lang="x-none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rPr>
              <a:t>)}</a:t>
            </a:r>
          </a:p>
          <a:p>
            <a:pPr>
              <a:buClr>
                <a:srgbClr val="CC0000"/>
              </a:buClr>
              <a:defRPr/>
            </a:pPr>
            <a:r>
              <a:rPr lang="zh-CN" altLang="x-none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rPr>
              <a:t>初始化训练</a:t>
            </a:r>
            <a:r>
              <a:rPr lang="zh-CN" altLang="x-none" dirty="0">
                <a:solidFill>
                  <a:srgbClr val="1023F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"/>
              </a:rPr>
              <a:t>数据的权值分布</a:t>
            </a: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2260601" y="2636151"/>
          <a:ext cx="745172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4" r:id="rId4" imgW="3123162" imgH="393846" progId="Equation.3">
                  <p:embed/>
                </p:oleObj>
              </mc:Choice>
              <mc:Fallback>
                <p:oleObj r:id="rId4" imgW="3123162" imgH="393846" progId="Equation.3">
                  <p:embed/>
                  <p:pic>
                    <p:nvPicPr>
                      <p:cNvPr id="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601" y="2636151"/>
                        <a:ext cx="7451725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0422715"/>
      </p:ext>
    </p:extLst>
  </p:cSld>
  <p:clrMapOvr>
    <a:masterClrMapping/>
  </p:clrMapOvr>
  <p:extLst mod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zh-CN"/>
              <a:t>Adaboost</a:t>
            </a:r>
            <a:r>
              <a:rPr lang="zh-CN" altLang="x-none"/>
              <a:t>：对于</a:t>
            </a:r>
            <a:r>
              <a:rPr lang="x-none" altLang="zh-CN"/>
              <a:t>m=1,2,…M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0000">
              <a:lnSpc>
                <a:spcPct val="120000"/>
              </a:lnSpc>
            </a:pPr>
            <a:r>
              <a:rPr lang="zh-CN" altLang="x-none" sz="2900" dirty="0"/>
              <a:t>使用具有</a:t>
            </a:r>
            <a:r>
              <a:rPr lang="zh-CN" altLang="x-none" sz="2900" dirty="0">
                <a:solidFill>
                  <a:srgbClr val="FF0000"/>
                </a:solidFill>
              </a:rPr>
              <a:t>权值分布</a:t>
            </a:r>
            <a:r>
              <a:rPr lang="zh-CN" altLang="en-US" sz="2900" dirty="0">
                <a:solidFill>
                  <a:srgbClr val="FF0000"/>
                </a:solidFill>
              </a:rPr>
              <a:t> </a:t>
            </a:r>
            <a:r>
              <a:rPr lang="x-none" altLang="zh-CN" sz="2900" dirty="0"/>
              <a:t>D</a:t>
            </a:r>
            <a:r>
              <a:rPr lang="x-none" altLang="zh-CN" sz="2900" baseline="-25000" dirty="0"/>
              <a:t>m</a:t>
            </a:r>
            <a:r>
              <a:rPr lang="zh-CN" altLang="en-US" sz="2900" baseline="-25000" dirty="0"/>
              <a:t> </a:t>
            </a:r>
            <a:r>
              <a:rPr lang="zh-CN" altLang="x-none" sz="2900" dirty="0"/>
              <a:t>的训练数据集学习，得到</a:t>
            </a:r>
            <a:r>
              <a:rPr lang="zh-CN" altLang="x-none" sz="2900" dirty="0">
                <a:solidFill>
                  <a:srgbClr val="FF0000"/>
                </a:solidFill>
              </a:rPr>
              <a:t>基分类器</a:t>
            </a:r>
          </a:p>
          <a:p>
            <a:pPr marL="360000">
              <a:lnSpc>
                <a:spcPct val="120000"/>
              </a:lnSpc>
            </a:pPr>
            <a:endParaRPr lang="zh-CN" altLang="x-none" sz="2900" dirty="0"/>
          </a:p>
          <a:p>
            <a:pPr marL="360000">
              <a:lnSpc>
                <a:spcPct val="120000"/>
              </a:lnSpc>
            </a:pPr>
            <a:r>
              <a:rPr lang="zh-CN" altLang="x-none" sz="2900" dirty="0"/>
              <a:t>计算</a:t>
            </a:r>
            <a:r>
              <a:rPr lang="x-none" altLang="zh-CN" sz="2900" dirty="0"/>
              <a:t>G</a:t>
            </a:r>
            <a:r>
              <a:rPr lang="x-none" altLang="zh-CN" sz="2900" baseline="-25000" dirty="0"/>
              <a:t>m</a:t>
            </a:r>
            <a:r>
              <a:rPr lang="x-none" altLang="zh-CN" sz="2900" dirty="0"/>
              <a:t>(x)</a:t>
            </a:r>
            <a:r>
              <a:rPr lang="zh-CN" altLang="x-none" sz="2900" dirty="0"/>
              <a:t>在训练数据集上的</a:t>
            </a:r>
            <a:r>
              <a:rPr lang="zh-CN" altLang="x-none" sz="2900" dirty="0">
                <a:solidFill>
                  <a:srgbClr val="FF0000"/>
                </a:solidFill>
              </a:rPr>
              <a:t>分类误差率</a:t>
            </a:r>
            <a:r>
              <a:rPr lang="zh-Hans" altLang="en-US" sz="2900" dirty="0">
                <a:solidFill>
                  <a:srgbClr val="FF0000"/>
                </a:solidFill>
              </a:rPr>
              <a:t> </a:t>
            </a:r>
            <a:r>
              <a:rPr lang="en-US" altLang="zh-Hans" sz="2900" b="1" dirty="0">
                <a:solidFill>
                  <a:srgbClr val="1023F4"/>
                </a:solidFill>
              </a:rPr>
              <a:t>(&lt;0.5)</a:t>
            </a:r>
            <a:endParaRPr lang="zh-CN" altLang="x-none" sz="2900" b="1" dirty="0">
              <a:solidFill>
                <a:srgbClr val="1023F4"/>
              </a:solidFill>
            </a:endParaRPr>
          </a:p>
          <a:p>
            <a:pPr marL="360000">
              <a:lnSpc>
                <a:spcPct val="120000"/>
              </a:lnSpc>
            </a:pPr>
            <a:endParaRPr lang="zh-CN" altLang="x-none" sz="2900" b="1" dirty="0">
              <a:solidFill>
                <a:srgbClr val="1023F4"/>
              </a:solidFill>
            </a:endParaRPr>
          </a:p>
          <a:p>
            <a:pPr marL="360000">
              <a:lnSpc>
                <a:spcPct val="120000"/>
              </a:lnSpc>
            </a:pPr>
            <a:endParaRPr lang="zh-CN" altLang="x-none" sz="2900" dirty="0"/>
          </a:p>
          <a:p>
            <a:pPr marL="360000">
              <a:lnSpc>
                <a:spcPct val="120000"/>
              </a:lnSpc>
            </a:pPr>
            <a:r>
              <a:rPr lang="zh-CN" altLang="x-none" sz="2900" dirty="0"/>
              <a:t>计算</a:t>
            </a:r>
            <a:r>
              <a:rPr lang="x-none" altLang="zh-CN" sz="2900" dirty="0"/>
              <a:t>G</a:t>
            </a:r>
            <a:r>
              <a:rPr lang="x-none" altLang="zh-CN" sz="2900" baseline="-25000" dirty="0"/>
              <a:t>m</a:t>
            </a:r>
            <a:r>
              <a:rPr lang="x-none" altLang="zh-CN" sz="2900" dirty="0"/>
              <a:t>(x)</a:t>
            </a:r>
            <a:r>
              <a:rPr lang="zh-CN" altLang="x-none" sz="2900" dirty="0"/>
              <a:t>的系数</a:t>
            </a:r>
            <a:r>
              <a:rPr lang="zh-Hans" altLang="en-US" sz="2900" dirty="0"/>
              <a:t> </a:t>
            </a:r>
            <a:r>
              <a:rPr lang="en-US" altLang="zh-Hans" sz="2900" b="1" dirty="0">
                <a:solidFill>
                  <a:srgbClr val="1023F4"/>
                </a:solidFill>
              </a:rPr>
              <a:t>(&gt;</a:t>
            </a:r>
            <a:r>
              <a:rPr lang="zh-Hans" altLang="en-US" sz="2900" b="1" dirty="0">
                <a:solidFill>
                  <a:srgbClr val="1023F4"/>
                </a:solidFill>
              </a:rPr>
              <a:t> </a:t>
            </a:r>
            <a:r>
              <a:rPr lang="en-US" altLang="zh-Hans" sz="2900" b="1" dirty="0">
                <a:solidFill>
                  <a:srgbClr val="1023F4"/>
                </a:solidFill>
              </a:rPr>
              <a:t>0)</a:t>
            </a:r>
            <a:endParaRPr lang="zh-CN" altLang="x-none" sz="2900" b="1" dirty="0">
              <a:solidFill>
                <a:srgbClr val="1023F4"/>
              </a:solidFill>
            </a:endParaRPr>
          </a:p>
          <a:p>
            <a:pPr marL="360000">
              <a:lnSpc>
                <a:spcPct val="120000"/>
              </a:lnSpc>
            </a:pPr>
            <a:endParaRPr lang="zh-CN" altLang="x-none" sz="2900" dirty="0"/>
          </a:p>
        </p:txBody>
      </p:sp>
      <p:graphicFrame>
        <p:nvGraphicFramePr>
          <p:cNvPr id="235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595142"/>
              </p:ext>
            </p:extLst>
          </p:nvPr>
        </p:nvGraphicFramePr>
        <p:xfrm>
          <a:off x="4343400" y="1895967"/>
          <a:ext cx="27368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7" r:id="rId4" imgW="1309553" imgH="229116" progId="Equation.3">
                  <p:embed/>
                </p:oleObj>
              </mc:Choice>
              <mc:Fallback>
                <p:oleObj r:id="rId4" imgW="1309553" imgH="229116" progId="Equation.3">
                  <p:embed/>
                  <p:pic>
                    <p:nvPicPr>
                      <p:cNvPr id="235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895967"/>
                        <a:ext cx="273685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507720"/>
              </p:ext>
            </p:extLst>
          </p:nvPr>
        </p:nvGraphicFramePr>
        <p:xfrm>
          <a:off x="3352800" y="3234095"/>
          <a:ext cx="5256212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8" r:id="rId6" imgW="2602687" imgH="431930" progId="Equation.3">
                  <p:embed/>
                </p:oleObj>
              </mc:Choice>
              <mc:Fallback>
                <p:oleObj r:id="rId6" imgW="2602687" imgH="431930" progId="Equation.3">
                  <p:embed/>
                  <p:pic>
                    <p:nvPicPr>
                      <p:cNvPr id="235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234095"/>
                        <a:ext cx="5256212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7071916"/>
              </p:ext>
            </p:extLst>
          </p:nvPr>
        </p:nvGraphicFramePr>
        <p:xfrm>
          <a:off x="4953000" y="5224518"/>
          <a:ext cx="2131054" cy="86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9" r:id="rId8" imgW="1067580" imgH="432304" progId="Equation.3">
                  <p:embed/>
                </p:oleObj>
              </mc:Choice>
              <mc:Fallback>
                <p:oleObj r:id="rId8" imgW="1067580" imgH="432304" progId="Equation.3">
                  <p:embed/>
                  <p:pic>
                    <p:nvPicPr>
                      <p:cNvPr id="235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5224518"/>
                        <a:ext cx="2131054" cy="86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线连接符 2"/>
          <p:cNvCxnSpPr/>
          <p:nvPr/>
        </p:nvCxnSpPr>
        <p:spPr>
          <a:xfrm>
            <a:off x="6915414" y="3923673"/>
            <a:ext cx="1693598" cy="169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193240" y="39757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指示函数</a:t>
            </a:r>
            <a:endParaRPr lang="zh-CN" altLang="x-none" sz="2400" dirty="0">
              <a:solidFill>
                <a:srgbClr val="FF0000"/>
              </a:solidFill>
            </a:endParaRPr>
          </a:p>
        </p:txBody>
      </p:sp>
      <p:cxnSp>
        <p:nvCxnSpPr>
          <p:cNvPr id="9" name="直线连接符 8"/>
          <p:cNvCxnSpPr/>
          <p:nvPr/>
        </p:nvCxnSpPr>
        <p:spPr>
          <a:xfrm>
            <a:off x="3352801" y="3940608"/>
            <a:ext cx="516921" cy="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412360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  <p:extLst mod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zh-CN"/>
              <a:t>Adaboost</a:t>
            </a:r>
            <a:r>
              <a:rPr lang="zh-CN" altLang="x-none"/>
              <a:t>：对于</a:t>
            </a:r>
            <a:r>
              <a:rPr lang="x-none" altLang="zh-CN"/>
              <a:t>m=1,2,…M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x-none" sz="2900" dirty="0"/>
              <a:t>更新训练数据集的</a:t>
            </a:r>
            <a:r>
              <a:rPr lang="zh-CN" altLang="x-none" sz="2900" dirty="0">
                <a:solidFill>
                  <a:srgbClr val="FF0000"/>
                </a:solidFill>
              </a:rPr>
              <a:t>权值分布</a:t>
            </a:r>
          </a:p>
          <a:p>
            <a:endParaRPr lang="zh-CN" altLang="x-none" sz="2900" dirty="0"/>
          </a:p>
          <a:p>
            <a:endParaRPr lang="zh-CN" altLang="x-none" sz="2900" dirty="0"/>
          </a:p>
          <a:p>
            <a:endParaRPr lang="en-US" altLang="zh-CN" sz="2900" dirty="0"/>
          </a:p>
          <a:p>
            <a:endParaRPr lang="en-US" altLang="zh-CN" sz="2900" dirty="0"/>
          </a:p>
          <a:p>
            <a:r>
              <a:rPr lang="zh-CN" altLang="x-none" sz="2900" dirty="0"/>
              <a:t>这里，</a:t>
            </a:r>
            <a:r>
              <a:rPr lang="x-none" altLang="zh-CN" sz="2900" i="1" dirty="0"/>
              <a:t>Z</a:t>
            </a:r>
            <a:r>
              <a:rPr lang="x-none" altLang="zh-CN" sz="2900" i="1" baseline="-25000" dirty="0"/>
              <a:t>m</a:t>
            </a:r>
            <a:r>
              <a:rPr lang="zh-CN" altLang="x-none" sz="2900" dirty="0"/>
              <a:t>是</a:t>
            </a:r>
            <a:r>
              <a:rPr lang="zh-CN" altLang="x-none" sz="2900" b="1" dirty="0">
                <a:solidFill>
                  <a:srgbClr val="FF0000"/>
                </a:solidFill>
              </a:rPr>
              <a:t>规</a:t>
            </a:r>
            <a:r>
              <a:rPr lang="zh-CN" altLang="en-US" sz="2900" b="1" dirty="0">
                <a:solidFill>
                  <a:srgbClr val="FF0000"/>
                </a:solidFill>
              </a:rPr>
              <a:t>一</a:t>
            </a:r>
            <a:r>
              <a:rPr lang="zh-CN" altLang="x-none" sz="2900" b="1" dirty="0">
                <a:solidFill>
                  <a:srgbClr val="FF0000"/>
                </a:solidFill>
              </a:rPr>
              <a:t>化因子</a:t>
            </a:r>
          </a:p>
          <a:p>
            <a:endParaRPr lang="zh-CN" altLang="x-none" sz="2900" dirty="0"/>
          </a:p>
          <a:p>
            <a:endParaRPr lang="zh-CN" altLang="x-none" sz="2900" dirty="0"/>
          </a:p>
          <a:p>
            <a:pPr lvl="1"/>
            <a:r>
              <a:rPr lang="zh-CN" altLang="x-none" sz="2700" dirty="0"/>
              <a:t>它使</a:t>
            </a:r>
            <a:r>
              <a:rPr lang="x-none" altLang="zh-CN" sz="2700" dirty="0">
                <a:solidFill>
                  <a:srgbClr val="FF0000"/>
                </a:solidFill>
              </a:rPr>
              <a:t>D</a:t>
            </a:r>
            <a:r>
              <a:rPr lang="x-none" altLang="zh-CN" sz="2700" baseline="-25000" dirty="0">
                <a:solidFill>
                  <a:srgbClr val="FF0000"/>
                </a:solidFill>
              </a:rPr>
              <a:t>m+1</a:t>
            </a:r>
            <a:r>
              <a:rPr lang="zh-CN" altLang="x-none" sz="2700" dirty="0">
                <a:solidFill>
                  <a:srgbClr val="FF0000"/>
                </a:solidFill>
              </a:rPr>
              <a:t>成为一个概率分布</a:t>
            </a:r>
          </a:p>
          <a:p>
            <a:endParaRPr lang="zh-CN" altLang="x-none" dirty="0"/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>
            <p:extLst/>
          </p:nvPr>
        </p:nvGraphicFramePr>
        <p:xfrm>
          <a:off x="2578527" y="1727870"/>
          <a:ext cx="7183845" cy="1804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6" r:id="rId4" imgW="2730817" imgH="686117" progId="Equation.3">
                  <p:embed/>
                </p:oleObj>
              </mc:Choice>
              <mc:Fallback>
                <p:oleObj r:id="rId4" imgW="2730817" imgH="686117" progId="Equation.3">
                  <p:embed/>
                  <p:pic>
                    <p:nvPicPr>
                      <p:cNvPr id="245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527" y="1727870"/>
                        <a:ext cx="7183845" cy="18045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5"/>
          <p:cNvGraphicFramePr>
            <a:graphicFrameLocks noChangeAspect="1"/>
          </p:cNvGraphicFramePr>
          <p:nvPr>
            <p:extLst/>
          </p:nvPr>
        </p:nvGraphicFramePr>
        <p:xfrm>
          <a:off x="3648184" y="4335956"/>
          <a:ext cx="4159032" cy="949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7" r:id="rId6" imgW="1891796" imgH="431930" progId="Equation.3">
                  <p:embed/>
                </p:oleObj>
              </mc:Choice>
              <mc:Fallback>
                <p:oleObj r:id="rId6" imgW="1891796" imgH="431930" progId="Equation.3">
                  <p:embed/>
                  <p:pic>
                    <p:nvPicPr>
                      <p:cNvPr id="245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184" y="4335956"/>
                        <a:ext cx="4159032" cy="9497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线连接符 7"/>
          <p:cNvCxnSpPr/>
          <p:nvPr/>
        </p:nvCxnSpPr>
        <p:spPr>
          <a:xfrm>
            <a:off x="5926502" y="3314675"/>
            <a:ext cx="387213" cy="455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6400800" y="3314675"/>
            <a:ext cx="1103086" cy="0"/>
          </a:xfrm>
          <a:prstGeom prst="line">
            <a:avLst/>
          </a:prstGeom>
          <a:ln w="19050">
            <a:solidFill>
              <a:srgbClr val="102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632147" y="3380177"/>
            <a:ext cx="2481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023F4"/>
                </a:solidFill>
              </a:rPr>
              <a:t>符号相同为</a:t>
            </a:r>
            <a:r>
              <a:rPr lang="en-US" altLang="zh-CN" b="1" dirty="0">
                <a:solidFill>
                  <a:srgbClr val="1023F4"/>
                </a:solidFill>
              </a:rPr>
              <a:t>1</a:t>
            </a:r>
            <a:r>
              <a:rPr lang="zh-CN" altLang="en-US" b="1" dirty="0">
                <a:solidFill>
                  <a:srgbClr val="1023F4"/>
                </a:solidFill>
              </a:rPr>
              <a:t>，否则</a:t>
            </a:r>
            <a:r>
              <a:rPr lang="en-US" altLang="zh-CN" b="1" dirty="0">
                <a:solidFill>
                  <a:srgbClr val="1023F4"/>
                </a:solidFill>
              </a:rPr>
              <a:t>-1</a:t>
            </a:r>
            <a:endParaRPr lang="zh-CN" altLang="x-none" b="1" dirty="0">
              <a:solidFill>
                <a:srgbClr val="1023F4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5293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zh-CN"/>
              <a:t>Adaboost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x-none" sz="2800" dirty="0"/>
              <a:t>构建</a:t>
            </a:r>
            <a:r>
              <a:rPr lang="zh-CN" altLang="x-none" sz="2800" b="1" dirty="0">
                <a:solidFill>
                  <a:srgbClr val="FF0000"/>
                </a:solidFill>
              </a:rPr>
              <a:t>基分类器的线性组合</a:t>
            </a:r>
          </a:p>
          <a:p>
            <a:endParaRPr lang="zh-CN" altLang="x-none" sz="2800" dirty="0"/>
          </a:p>
          <a:p>
            <a:endParaRPr lang="zh-CN" altLang="x-none" sz="2800" dirty="0"/>
          </a:p>
          <a:p>
            <a:endParaRPr lang="en-US" altLang="zh-CN" sz="2800" dirty="0"/>
          </a:p>
          <a:p>
            <a:r>
              <a:rPr lang="zh-CN" altLang="x-none" sz="2800" dirty="0"/>
              <a:t>得到</a:t>
            </a:r>
            <a:r>
              <a:rPr lang="zh-CN" altLang="x-none" sz="2800" b="1" dirty="0">
                <a:solidFill>
                  <a:srgbClr val="FF0000"/>
                </a:solidFill>
              </a:rPr>
              <a:t>最终分类器</a:t>
            </a:r>
          </a:p>
          <a:p>
            <a:endParaRPr lang="zh-CN" altLang="x-none" sz="2800" dirty="0"/>
          </a:p>
        </p:txBody>
      </p:sp>
      <p:graphicFrame>
        <p:nvGraphicFramePr>
          <p:cNvPr id="25604" name="Object 4"/>
          <p:cNvGraphicFramePr>
            <a:graphicFrameLocks noChangeAspect="1"/>
          </p:cNvGraphicFramePr>
          <p:nvPr>
            <p:extLst/>
          </p:nvPr>
        </p:nvGraphicFramePr>
        <p:xfrm>
          <a:off x="4045510" y="1843988"/>
          <a:ext cx="3024187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0" r:id="rId4" imgW="1181930" imgH="432304" progId="Equation.3">
                  <p:embed/>
                </p:oleObj>
              </mc:Choice>
              <mc:Fallback>
                <p:oleObj r:id="rId4" imgW="1181930" imgH="432304" progId="Equation.3">
                  <p:embed/>
                  <p:pic>
                    <p:nvPicPr>
                      <p:cNvPr id="256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5510" y="1843988"/>
                        <a:ext cx="3024187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631234"/>
              </p:ext>
            </p:extLst>
          </p:nvPr>
        </p:nvGraphicFramePr>
        <p:xfrm>
          <a:off x="3124200" y="3999194"/>
          <a:ext cx="5399088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1" r:id="rId6" imgW="2375217" imgH="457517" progId="Equation.3">
                  <p:embed/>
                </p:oleObj>
              </mc:Choice>
              <mc:Fallback>
                <p:oleObj r:id="rId6" imgW="2375217" imgH="457517" progId="Equation.3">
                  <p:embed/>
                  <p:pic>
                    <p:nvPicPr>
                      <p:cNvPr id="256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999194"/>
                        <a:ext cx="5399088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57133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随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AdaBoost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的轮数增加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错误样本的权重加大，错误率高的基学习器权重减小</a:t>
            </a: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错误样本的权重加大，错误率高的基学习器权重加大</a:t>
            </a: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错误样本的权重减小，错误率高的基学习器权重加大</a:t>
            </a: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错误样本的权重减小，错误率高的基学习器权重减小</a:t>
            </a: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9" name="组合 18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5" name="TitleBackground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/>
            <p:cNvSpPr txBox="1"/>
            <p:nvPr>
              <p:custDataLst>
                <p:tags r:id="rId1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8" name="TipText"/>
            <p:cNvSpPr txBox="1"/>
            <p:nvPr>
              <p:custDataLst>
                <p:tags r:id="rId18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1219200" y="635000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8782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x-none"/>
              <a:t>举例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000"/>
            <a:r>
              <a:rPr lang="zh-CN" altLang="x-none" sz="2800" dirty="0"/>
              <a:t>给定下列训练样本，试用</a:t>
            </a:r>
            <a:r>
              <a:rPr lang="x-none" altLang="zh-CN" sz="2800" dirty="0"/>
              <a:t>AdaBoost</a:t>
            </a:r>
            <a:r>
              <a:rPr lang="zh-CN" altLang="x-none" sz="2800" dirty="0"/>
              <a:t>算法学习一个强分类器。</a:t>
            </a:r>
          </a:p>
          <a:p>
            <a:pPr marL="360000"/>
            <a:endParaRPr lang="zh-CN" altLang="x-none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08" y="3038114"/>
            <a:ext cx="8883650" cy="71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64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x-none"/>
              <a:t>解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x-none" sz="2800" dirty="0"/>
              <a:t>初始化训练数据的权值分布</a:t>
            </a:r>
          </a:p>
          <a:p>
            <a:endParaRPr lang="zh-CN" altLang="x-none" sz="2800" dirty="0"/>
          </a:p>
          <a:p>
            <a:endParaRPr lang="zh-CN" altLang="x-none" sz="2800" dirty="0"/>
          </a:p>
          <a:p>
            <a:endParaRPr lang="zh-CN" altLang="x-none" sz="2800" dirty="0"/>
          </a:p>
          <a:p>
            <a:endParaRPr lang="en-US" altLang="zh-CN" sz="2800" dirty="0"/>
          </a:p>
          <a:p>
            <a:r>
              <a:rPr lang="x-none" altLang="zh-CN" sz="2800" dirty="0"/>
              <a:t>W</a:t>
            </a:r>
            <a:r>
              <a:rPr lang="x-none" altLang="zh-CN" sz="2800" baseline="-25000" dirty="0"/>
              <a:t>1i</a:t>
            </a:r>
            <a:r>
              <a:rPr lang="x-none" altLang="zh-CN" sz="2800" dirty="0"/>
              <a:t> = 0.1</a:t>
            </a:r>
          </a:p>
        </p:txBody>
      </p:sp>
      <p:graphicFrame>
        <p:nvGraphicFramePr>
          <p:cNvPr id="276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018539"/>
              </p:ext>
            </p:extLst>
          </p:nvPr>
        </p:nvGraphicFramePr>
        <p:xfrm>
          <a:off x="2154430" y="4191000"/>
          <a:ext cx="745172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1" r:id="rId4" imgW="3123162" imgH="393846" progId="Equation.3">
                  <p:embed/>
                </p:oleObj>
              </mc:Choice>
              <mc:Fallback>
                <p:oleObj r:id="rId4" imgW="3123162" imgH="393846" progId="Equation.3">
                  <p:embed/>
                  <p:pic>
                    <p:nvPicPr>
                      <p:cNvPr id="276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4430" y="4191000"/>
                        <a:ext cx="7451725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30360"/>
            <a:ext cx="8712587" cy="701323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73991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706532" y="3856107"/>
            <a:ext cx="8988683" cy="233910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x-none" altLang="zh-CN" sz="1600" dirty="0">
                <a:solidFill>
                  <a:srgbClr val="FF0000"/>
                </a:solidFill>
              </a:rPr>
              <a:t>v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=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2.5: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342900" indent="-342900">
              <a:buAutoNum type="arabicParenBoth"/>
            </a:pP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x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&lt;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2.5</a:t>
            </a:r>
            <a:r>
              <a:rPr lang="zh-CN" altLang="en-US" sz="1600" dirty="0">
                <a:solidFill>
                  <a:srgbClr val="FF0000"/>
                </a:solidFill>
              </a:rPr>
              <a:t> 取 </a:t>
            </a:r>
            <a:r>
              <a:rPr lang="en-US" altLang="zh-CN" sz="1600" dirty="0">
                <a:solidFill>
                  <a:srgbClr val="FF0000"/>
                </a:solidFill>
              </a:rPr>
              <a:t>1</a:t>
            </a:r>
            <a:r>
              <a:rPr lang="zh-CN" altLang="en-US" sz="1600" dirty="0">
                <a:solidFill>
                  <a:srgbClr val="FF0000"/>
                </a:solidFill>
              </a:rPr>
              <a:t>，</a:t>
            </a:r>
            <a:r>
              <a:rPr lang="en-US" altLang="zh-CN" sz="1600" dirty="0">
                <a:solidFill>
                  <a:srgbClr val="FF0000"/>
                </a:solidFill>
              </a:rPr>
              <a:t> x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&gt;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2.5</a:t>
            </a:r>
            <a:r>
              <a:rPr lang="zh-CN" altLang="en-US" sz="1600" dirty="0">
                <a:solidFill>
                  <a:srgbClr val="FF0000"/>
                </a:solidFill>
              </a:rPr>
              <a:t> 取 </a:t>
            </a:r>
            <a:r>
              <a:rPr lang="en-US" altLang="zh-CN" sz="1600" dirty="0">
                <a:solidFill>
                  <a:srgbClr val="FF0000"/>
                </a:solidFill>
              </a:rPr>
              <a:t>-1,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1023F4"/>
                </a:solidFill>
              </a:rPr>
              <a:t>“6,7,8”</a:t>
            </a:r>
            <a:r>
              <a:rPr lang="zh-CN" altLang="en-US" sz="1600" dirty="0">
                <a:solidFill>
                  <a:srgbClr val="1023F4"/>
                </a:solidFill>
              </a:rPr>
              <a:t> 分错；错误率 </a:t>
            </a:r>
            <a:r>
              <a:rPr lang="en-US" altLang="zh-CN" sz="1600" dirty="0">
                <a:solidFill>
                  <a:srgbClr val="1023F4"/>
                </a:solidFill>
              </a:rPr>
              <a:t>=</a:t>
            </a:r>
            <a:r>
              <a:rPr lang="zh-CN" altLang="en-US" sz="1600" dirty="0">
                <a:solidFill>
                  <a:srgbClr val="1023F4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3/10</a:t>
            </a:r>
            <a:r>
              <a:rPr lang="en-US" altLang="zh-CN" sz="1600" dirty="0">
                <a:solidFill>
                  <a:srgbClr val="1023F4"/>
                </a:solidFill>
              </a:rPr>
              <a:t>;</a:t>
            </a:r>
          </a:p>
          <a:p>
            <a:pPr marL="342900" indent="-342900">
              <a:buAutoNum type="arabicParenBoth"/>
            </a:pP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x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&lt;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2.5</a:t>
            </a:r>
            <a:r>
              <a:rPr lang="zh-CN" altLang="en-US" sz="1600" dirty="0">
                <a:solidFill>
                  <a:srgbClr val="FF0000"/>
                </a:solidFill>
              </a:rPr>
              <a:t> 取 </a:t>
            </a:r>
            <a:r>
              <a:rPr lang="en-US" altLang="zh-CN" sz="1600" dirty="0">
                <a:solidFill>
                  <a:srgbClr val="FF0000"/>
                </a:solidFill>
              </a:rPr>
              <a:t>-1</a:t>
            </a:r>
            <a:r>
              <a:rPr lang="zh-CN" altLang="en-US" sz="1600" dirty="0">
                <a:solidFill>
                  <a:srgbClr val="FF0000"/>
                </a:solidFill>
              </a:rPr>
              <a:t>，</a:t>
            </a:r>
            <a:r>
              <a:rPr lang="en-US" altLang="zh-CN" sz="1600" dirty="0">
                <a:solidFill>
                  <a:srgbClr val="FF0000"/>
                </a:solidFill>
              </a:rPr>
              <a:t>x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&gt;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2.5</a:t>
            </a:r>
            <a:r>
              <a:rPr lang="zh-CN" altLang="en-US" sz="1600" dirty="0">
                <a:solidFill>
                  <a:srgbClr val="FF0000"/>
                </a:solidFill>
              </a:rPr>
              <a:t> 取 </a:t>
            </a:r>
            <a:r>
              <a:rPr lang="en-US" altLang="zh-CN" sz="1600" dirty="0">
                <a:solidFill>
                  <a:srgbClr val="FF0000"/>
                </a:solidFill>
              </a:rPr>
              <a:t>1,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1023F4"/>
                </a:solidFill>
              </a:rPr>
              <a:t>“0,1,2,3,4,5,9”</a:t>
            </a:r>
            <a:r>
              <a:rPr lang="zh-CN" altLang="en-US" sz="1600" dirty="0">
                <a:solidFill>
                  <a:srgbClr val="1023F4"/>
                </a:solidFill>
              </a:rPr>
              <a:t> 分错；错误率 </a:t>
            </a:r>
            <a:r>
              <a:rPr lang="en-US" altLang="zh-CN" sz="1600" dirty="0">
                <a:solidFill>
                  <a:srgbClr val="1023F4"/>
                </a:solidFill>
              </a:rPr>
              <a:t>=</a:t>
            </a:r>
            <a:r>
              <a:rPr lang="zh-CN" altLang="en-US" sz="1600" dirty="0">
                <a:solidFill>
                  <a:srgbClr val="1023F4"/>
                </a:solidFill>
              </a:rPr>
              <a:t> </a:t>
            </a:r>
            <a:r>
              <a:rPr lang="en-US" altLang="zh-CN" sz="1600" dirty="0">
                <a:solidFill>
                  <a:srgbClr val="1023F4"/>
                </a:solidFill>
              </a:rPr>
              <a:t>7/10&gt;0.5;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x-none" altLang="zh-CN" sz="1600" dirty="0">
                <a:solidFill>
                  <a:srgbClr val="FF0000"/>
                </a:solidFill>
              </a:rPr>
              <a:t>v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=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5.5: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342900" indent="-342900">
              <a:buAutoNum type="arabicParenBoth"/>
            </a:pPr>
            <a:r>
              <a:rPr lang="en-US" altLang="zh-CN" sz="1600" dirty="0">
                <a:solidFill>
                  <a:srgbClr val="FF0000"/>
                </a:solidFill>
              </a:rPr>
              <a:t>x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&lt;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5.5</a:t>
            </a:r>
            <a:r>
              <a:rPr lang="zh-CN" altLang="en-US" sz="1600" dirty="0">
                <a:solidFill>
                  <a:srgbClr val="FF0000"/>
                </a:solidFill>
              </a:rPr>
              <a:t> 取 </a:t>
            </a:r>
            <a:r>
              <a:rPr lang="en-US" altLang="zh-CN" sz="1600" dirty="0">
                <a:solidFill>
                  <a:srgbClr val="FF0000"/>
                </a:solidFill>
              </a:rPr>
              <a:t>1</a:t>
            </a:r>
            <a:r>
              <a:rPr lang="zh-CN" altLang="en-US" sz="1600" dirty="0">
                <a:solidFill>
                  <a:srgbClr val="FF0000"/>
                </a:solidFill>
              </a:rPr>
              <a:t>，</a:t>
            </a:r>
            <a:r>
              <a:rPr lang="en-US" altLang="zh-CN" sz="1600" dirty="0">
                <a:solidFill>
                  <a:srgbClr val="FF0000"/>
                </a:solidFill>
              </a:rPr>
              <a:t>x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&gt;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5.5</a:t>
            </a:r>
            <a:r>
              <a:rPr lang="zh-CN" altLang="en-US" sz="1600" dirty="0">
                <a:solidFill>
                  <a:srgbClr val="FF0000"/>
                </a:solidFill>
              </a:rPr>
              <a:t> 取 </a:t>
            </a:r>
            <a:r>
              <a:rPr lang="en-US" altLang="zh-CN" sz="1600" dirty="0">
                <a:solidFill>
                  <a:srgbClr val="FF0000"/>
                </a:solidFill>
              </a:rPr>
              <a:t>-1,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1023F4"/>
                </a:solidFill>
              </a:rPr>
              <a:t>“3,4,5,6,7,8”</a:t>
            </a:r>
            <a:r>
              <a:rPr lang="zh-CN" altLang="en-US" sz="1600" dirty="0">
                <a:solidFill>
                  <a:srgbClr val="1023F4"/>
                </a:solidFill>
              </a:rPr>
              <a:t> 分错</a:t>
            </a:r>
            <a:r>
              <a:rPr lang="en-US" altLang="zh-CN" sz="1600" dirty="0">
                <a:solidFill>
                  <a:srgbClr val="1023F4"/>
                </a:solidFill>
              </a:rPr>
              <a:t>;</a:t>
            </a:r>
            <a:r>
              <a:rPr lang="zh-CN" altLang="en-US" sz="1600" dirty="0">
                <a:solidFill>
                  <a:srgbClr val="1023F4"/>
                </a:solidFill>
              </a:rPr>
              <a:t> 错误率 </a:t>
            </a:r>
            <a:r>
              <a:rPr lang="en-US" altLang="zh-CN" sz="1600" dirty="0">
                <a:solidFill>
                  <a:srgbClr val="1023F4"/>
                </a:solidFill>
              </a:rPr>
              <a:t>=</a:t>
            </a:r>
            <a:r>
              <a:rPr lang="zh-CN" altLang="en-US" sz="1600" dirty="0">
                <a:solidFill>
                  <a:srgbClr val="1023F4"/>
                </a:solidFill>
              </a:rPr>
              <a:t> </a:t>
            </a:r>
            <a:r>
              <a:rPr lang="en-US" altLang="zh-CN" sz="1600" dirty="0">
                <a:solidFill>
                  <a:srgbClr val="1023F4"/>
                </a:solidFill>
              </a:rPr>
              <a:t>6/10</a:t>
            </a:r>
            <a:r>
              <a:rPr lang="zh-CN" altLang="en-US" sz="1600" dirty="0">
                <a:solidFill>
                  <a:srgbClr val="1023F4"/>
                </a:solidFill>
              </a:rPr>
              <a:t> </a:t>
            </a:r>
            <a:r>
              <a:rPr lang="en-US" altLang="zh-CN" sz="1600" dirty="0">
                <a:solidFill>
                  <a:srgbClr val="1023F4"/>
                </a:solidFill>
              </a:rPr>
              <a:t>&gt;</a:t>
            </a:r>
            <a:r>
              <a:rPr lang="zh-CN" altLang="en-US" sz="1600" dirty="0">
                <a:solidFill>
                  <a:srgbClr val="1023F4"/>
                </a:solidFill>
              </a:rPr>
              <a:t> </a:t>
            </a:r>
            <a:r>
              <a:rPr lang="en-US" altLang="zh-CN" sz="1600" dirty="0">
                <a:solidFill>
                  <a:srgbClr val="1023F4"/>
                </a:solidFill>
              </a:rPr>
              <a:t>0.5;</a:t>
            </a:r>
          </a:p>
          <a:p>
            <a:pPr marL="342900" indent="-342900">
              <a:buFontTx/>
              <a:buAutoNum type="arabicParenBoth"/>
            </a:pPr>
            <a:r>
              <a:rPr lang="en-US" altLang="zh-CN" sz="1600" dirty="0">
                <a:solidFill>
                  <a:srgbClr val="FF0000"/>
                </a:solidFill>
              </a:rPr>
              <a:t>x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&lt;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5.5</a:t>
            </a:r>
            <a:r>
              <a:rPr lang="zh-CN" altLang="en-US" sz="1600" dirty="0">
                <a:solidFill>
                  <a:srgbClr val="FF0000"/>
                </a:solidFill>
              </a:rPr>
              <a:t> 取 </a:t>
            </a:r>
            <a:r>
              <a:rPr lang="en-US" altLang="zh-CN" sz="1600" dirty="0">
                <a:solidFill>
                  <a:srgbClr val="FF0000"/>
                </a:solidFill>
              </a:rPr>
              <a:t>-1,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x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&gt;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5.5</a:t>
            </a:r>
            <a:r>
              <a:rPr lang="zh-CN" altLang="en-US" sz="1600" dirty="0">
                <a:solidFill>
                  <a:srgbClr val="FF0000"/>
                </a:solidFill>
              </a:rPr>
              <a:t> 取 </a:t>
            </a:r>
            <a:r>
              <a:rPr lang="en-US" altLang="zh-CN" sz="1600" dirty="0">
                <a:solidFill>
                  <a:srgbClr val="FF0000"/>
                </a:solidFill>
              </a:rPr>
              <a:t>1,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1023F4"/>
                </a:solidFill>
              </a:rPr>
              <a:t>“0,1,2,9”</a:t>
            </a:r>
            <a:r>
              <a:rPr lang="zh-CN" altLang="en-US" sz="1600" dirty="0">
                <a:solidFill>
                  <a:srgbClr val="1023F4"/>
                </a:solidFill>
              </a:rPr>
              <a:t> 分错</a:t>
            </a:r>
            <a:r>
              <a:rPr lang="en-US" altLang="zh-CN" sz="1600" dirty="0">
                <a:solidFill>
                  <a:srgbClr val="1023F4"/>
                </a:solidFill>
              </a:rPr>
              <a:t>;</a:t>
            </a:r>
            <a:r>
              <a:rPr lang="zh-CN" altLang="en-US" sz="1600" dirty="0">
                <a:solidFill>
                  <a:srgbClr val="1023F4"/>
                </a:solidFill>
              </a:rPr>
              <a:t> 错误率 </a:t>
            </a:r>
            <a:r>
              <a:rPr lang="en-US" altLang="zh-CN" sz="1600" dirty="0">
                <a:solidFill>
                  <a:srgbClr val="1023F4"/>
                </a:solidFill>
              </a:rPr>
              <a:t>=</a:t>
            </a:r>
            <a:r>
              <a:rPr lang="zh-CN" altLang="en-US" sz="1600" dirty="0">
                <a:solidFill>
                  <a:srgbClr val="1023F4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4/10</a:t>
            </a:r>
            <a:r>
              <a:rPr lang="en-US" altLang="zh-CN" sz="1600" dirty="0">
                <a:solidFill>
                  <a:srgbClr val="1023F4"/>
                </a:solidFill>
              </a:rPr>
              <a:t>;</a:t>
            </a:r>
          </a:p>
          <a:p>
            <a:r>
              <a:rPr lang="x-none" altLang="zh-CN" sz="1600" dirty="0">
                <a:solidFill>
                  <a:srgbClr val="FF0000"/>
                </a:solidFill>
              </a:rPr>
              <a:t>v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=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8.5: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342900" indent="-342900">
              <a:buAutoNum type="arabicParenBoth"/>
            </a:pPr>
            <a:r>
              <a:rPr lang="en-US" altLang="zh-CN" sz="1600" dirty="0">
                <a:solidFill>
                  <a:srgbClr val="FF0000"/>
                </a:solidFill>
              </a:rPr>
              <a:t>x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&lt;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8.5</a:t>
            </a:r>
            <a:r>
              <a:rPr lang="zh-CN" altLang="en-US" sz="1600" dirty="0">
                <a:solidFill>
                  <a:srgbClr val="FF0000"/>
                </a:solidFill>
              </a:rPr>
              <a:t> 取 </a:t>
            </a:r>
            <a:r>
              <a:rPr lang="en-US" altLang="zh-CN" sz="1600" dirty="0">
                <a:solidFill>
                  <a:srgbClr val="FF0000"/>
                </a:solidFill>
              </a:rPr>
              <a:t>1</a:t>
            </a:r>
            <a:r>
              <a:rPr lang="zh-CN" altLang="en-US" sz="1600" dirty="0">
                <a:solidFill>
                  <a:srgbClr val="FF0000"/>
                </a:solidFill>
              </a:rPr>
              <a:t>，</a:t>
            </a:r>
            <a:r>
              <a:rPr lang="en-US" altLang="zh-CN" sz="1600" dirty="0">
                <a:solidFill>
                  <a:srgbClr val="FF0000"/>
                </a:solidFill>
              </a:rPr>
              <a:t>x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&gt;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8.5</a:t>
            </a:r>
            <a:r>
              <a:rPr lang="zh-CN" altLang="en-US" sz="1600" dirty="0">
                <a:solidFill>
                  <a:srgbClr val="FF0000"/>
                </a:solidFill>
              </a:rPr>
              <a:t> 取 </a:t>
            </a:r>
            <a:r>
              <a:rPr lang="en-US" altLang="zh-CN" sz="1600" dirty="0">
                <a:solidFill>
                  <a:srgbClr val="FF0000"/>
                </a:solidFill>
              </a:rPr>
              <a:t>-1,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1023F4"/>
                </a:solidFill>
              </a:rPr>
              <a:t>“3,4,5”</a:t>
            </a:r>
            <a:r>
              <a:rPr lang="zh-CN" altLang="en-US" sz="1600" dirty="0">
                <a:solidFill>
                  <a:srgbClr val="1023F4"/>
                </a:solidFill>
              </a:rPr>
              <a:t> 分错</a:t>
            </a:r>
            <a:r>
              <a:rPr lang="en-US" altLang="zh-CN" sz="1600" dirty="0">
                <a:solidFill>
                  <a:srgbClr val="1023F4"/>
                </a:solidFill>
              </a:rPr>
              <a:t>;</a:t>
            </a:r>
            <a:r>
              <a:rPr lang="zh-CN" altLang="en-US" sz="1600" dirty="0">
                <a:solidFill>
                  <a:srgbClr val="1023F4"/>
                </a:solidFill>
              </a:rPr>
              <a:t> 错误率 </a:t>
            </a:r>
            <a:r>
              <a:rPr lang="en-US" altLang="zh-CN" sz="1600" dirty="0">
                <a:solidFill>
                  <a:srgbClr val="1023F4"/>
                </a:solidFill>
              </a:rPr>
              <a:t>=</a:t>
            </a:r>
            <a:r>
              <a:rPr lang="zh-CN" altLang="en-US" sz="1600" dirty="0">
                <a:solidFill>
                  <a:srgbClr val="1023F4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3/10</a:t>
            </a:r>
            <a:r>
              <a:rPr lang="en-US" altLang="zh-CN" sz="1600" dirty="0">
                <a:solidFill>
                  <a:srgbClr val="1023F4"/>
                </a:solidFill>
              </a:rPr>
              <a:t>;</a:t>
            </a:r>
          </a:p>
          <a:p>
            <a:pPr marL="342900" indent="-342900">
              <a:buFontTx/>
              <a:buAutoNum type="arabicParenBoth"/>
            </a:pPr>
            <a:r>
              <a:rPr lang="en-US" altLang="zh-CN" sz="1600" dirty="0">
                <a:solidFill>
                  <a:srgbClr val="FF0000"/>
                </a:solidFill>
              </a:rPr>
              <a:t>x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&lt;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8.5</a:t>
            </a:r>
            <a:r>
              <a:rPr lang="zh-CN" altLang="en-US" sz="1600" dirty="0">
                <a:solidFill>
                  <a:srgbClr val="FF0000"/>
                </a:solidFill>
              </a:rPr>
              <a:t> 取 </a:t>
            </a:r>
            <a:r>
              <a:rPr lang="en-US" altLang="zh-CN" sz="1600" dirty="0">
                <a:solidFill>
                  <a:srgbClr val="FF0000"/>
                </a:solidFill>
              </a:rPr>
              <a:t>-1,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x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&gt;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8.5</a:t>
            </a:r>
            <a:r>
              <a:rPr lang="zh-CN" altLang="en-US" sz="1600" dirty="0">
                <a:solidFill>
                  <a:srgbClr val="FF0000"/>
                </a:solidFill>
              </a:rPr>
              <a:t> 取 </a:t>
            </a:r>
            <a:r>
              <a:rPr lang="en-US" altLang="zh-CN" sz="1600" dirty="0">
                <a:solidFill>
                  <a:srgbClr val="FF0000"/>
                </a:solidFill>
              </a:rPr>
              <a:t>1,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1023F4"/>
                </a:solidFill>
              </a:rPr>
              <a:t>“0,1,2, 6,7,8,</a:t>
            </a:r>
            <a:r>
              <a:rPr lang="zh-CN" altLang="en-US" sz="1600" dirty="0">
                <a:solidFill>
                  <a:srgbClr val="1023F4"/>
                </a:solidFill>
              </a:rPr>
              <a:t> </a:t>
            </a:r>
            <a:r>
              <a:rPr lang="en-US" altLang="zh-CN" sz="1600" dirty="0">
                <a:solidFill>
                  <a:srgbClr val="1023F4"/>
                </a:solidFill>
              </a:rPr>
              <a:t>9”</a:t>
            </a:r>
            <a:r>
              <a:rPr lang="zh-CN" altLang="en-US" sz="1600" dirty="0">
                <a:solidFill>
                  <a:srgbClr val="1023F4"/>
                </a:solidFill>
              </a:rPr>
              <a:t> 分错</a:t>
            </a:r>
            <a:r>
              <a:rPr lang="en-US" altLang="zh-CN" sz="1600" dirty="0">
                <a:solidFill>
                  <a:srgbClr val="1023F4"/>
                </a:solidFill>
              </a:rPr>
              <a:t>;</a:t>
            </a:r>
            <a:r>
              <a:rPr lang="zh-CN" altLang="en-US" sz="1600" dirty="0">
                <a:solidFill>
                  <a:srgbClr val="1023F4"/>
                </a:solidFill>
              </a:rPr>
              <a:t> 错误率 </a:t>
            </a:r>
            <a:r>
              <a:rPr lang="en-US" altLang="zh-CN" sz="1600" dirty="0">
                <a:solidFill>
                  <a:srgbClr val="1023F4"/>
                </a:solidFill>
              </a:rPr>
              <a:t>=</a:t>
            </a:r>
            <a:r>
              <a:rPr lang="zh-CN" altLang="en-US" sz="1600" dirty="0">
                <a:solidFill>
                  <a:srgbClr val="1023F4"/>
                </a:solidFill>
              </a:rPr>
              <a:t> </a:t>
            </a:r>
            <a:r>
              <a:rPr lang="en-US" altLang="zh-CN" sz="1600" dirty="0">
                <a:solidFill>
                  <a:srgbClr val="1023F4"/>
                </a:solidFill>
              </a:rPr>
              <a:t>7/10</a:t>
            </a:r>
            <a:r>
              <a:rPr lang="zh-CN" altLang="en-US" sz="1600" dirty="0">
                <a:solidFill>
                  <a:srgbClr val="1023F4"/>
                </a:solidFill>
              </a:rPr>
              <a:t> </a:t>
            </a:r>
            <a:r>
              <a:rPr lang="en-US" altLang="zh-CN" sz="1600" dirty="0">
                <a:solidFill>
                  <a:srgbClr val="1023F4"/>
                </a:solidFill>
              </a:rPr>
              <a:t>&gt;</a:t>
            </a:r>
            <a:r>
              <a:rPr lang="zh-CN" altLang="en-US" sz="1600" dirty="0">
                <a:solidFill>
                  <a:srgbClr val="1023F4"/>
                </a:solidFill>
              </a:rPr>
              <a:t> </a:t>
            </a:r>
            <a:r>
              <a:rPr lang="en-US" altLang="zh-CN" sz="1600" dirty="0">
                <a:solidFill>
                  <a:srgbClr val="1023F4"/>
                </a:solidFill>
              </a:rPr>
              <a:t>0.5;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18" y="1056722"/>
            <a:ext cx="8712587" cy="701323"/>
          </a:xfrm>
          <a:prstGeom prst="rect">
            <a:avLst/>
          </a:prstGeom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zh-CN"/>
              <a:t>m=1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57942" y="2240807"/>
            <a:ext cx="10955338" cy="3910012"/>
          </a:xfrm>
        </p:spPr>
        <p:txBody>
          <a:bodyPr>
            <a:noAutofit/>
          </a:bodyPr>
          <a:lstStyle/>
          <a:p>
            <a:pPr marL="360000"/>
            <a:r>
              <a:rPr lang="zh-CN" altLang="x-none" sz="2400" dirty="0"/>
              <a:t>对于</a:t>
            </a:r>
            <a:r>
              <a:rPr lang="x-none" altLang="zh-CN" sz="2400" dirty="0"/>
              <a:t>m=1</a:t>
            </a:r>
          </a:p>
          <a:p>
            <a:pPr marL="360000"/>
            <a:r>
              <a:rPr lang="zh-CN" altLang="x-none" sz="2400" dirty="0"/>
              <a:t>在权值分布为</a:t>
            </a:r>
            <a:r>
              <a:rPr lang="zh-CN" altLang="en-US" sz="2400" dirty="0"/>
              <a:t> </a:t>
            </a:r>
            <a:r>
              <a:rPr lang="x-none" altLang="zh-CN" sz="2400" dirty="0"/>
              <a:t>D</a:t>
            </a:r>
            <a:r>
              <a:rPr lang="x-none" altLang="zh-CN" sz="2400" baseline="-25000" dirty="0"/>
              <a:t>1</a:t>
            </a:r>
            <a:r>
              <a:rPr lang="zh-CN" altLang="en-US" sz="2400" baseline="-25000" dirty="0"/>
              <a:t> </a:t>
            </a:r>
            <a:r>
              <a:rPr lang="zh-CN" altLang="x-none" sz="2400" dirty="0"/>
              <a:t>的训练数据上，阈值</a:t>
            </a:r>
            <a:r>
              <a:rPr lang="zh-CN" altLang="en-US" sz="2400" dirty="0"/>
              <a:t> </a:t>
            </a:r>
            <a:r>
              <a:rPr lang="x-none" altLang="zh-CN" sz="2400" dirty="0">
                <a:solidFill>
                  <a:srgbClr val="FF0000"/>
                </a:solidFill>
              </a:rPr>
              <a:t>v</a:t>
            </a:r>
            <a:r>
              <a:rPr lang="zh-CN" altLang="en-US" sz="2400" dirty="0"/>
              <a:t> </a:t>
            </a:r>
            <a:r>
              <a:rPr lang="zh-CN" altLang="x-none" sz="2400" dirty="0"/>
              <a:t>取</a:t>
            </a:r>
            <a:r>
              <a:rPr lang="x-none" altLang="zh-CN" sz="2400" dirty="0">
                <a:solidFill>
                  <a:srgbClr val="FF0000"/>
                </a:solidFill>
              </a:rPr>
              <a:t>2.5</a:t>
            </a:r>
            <a:r>
              <a:rPr lang="zh-CN" altLang="x-none" sz="2400" dirty="0"/>
              <a:t>时误差率最低，故</a:t>
            </a:r>
            <a:r>
              <a:rPr lang="zh-CN" altLang="x-none" sz="2400" dirty="0">
                <a:solidFill>
                  <a:srgbClr val="FF0000"/>
                </a:solidFill>
              </a:rPr>
              <a:t>基分类器</a:t>
            </a:r>
            <a:r>
              <a:rPr lang="zh-CN" altLang="x-none" sz="2400" dirty="0"/>
              <a:t>为：</a:t>
            </a:r>
          </a:p>
        </p:txBody>
      </p:sp>
      <p:graphicFrame>
        <p:nvGraphicFramePr>
          <p:cNvPr id="28676" name="Object 4"/>
          <p:cNvGraphicFramePr>
            <a:graphicFrameLocks noChangeAspect="1"/>
          </p:cNvGraphicFramePr>
          <p:nvPr>
            <p:extLst/>
          </p:nvPr>
        </p:nvGraphicFramePr>
        <p:xfrm>
          <a:off x="5342443" y="3102557"/>
          <a:ext cx="2177136" cy="75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8" r:id="rId6" imgW="1321691" imgH="457716" progId="Equation.3">
                  <p:embed/>
                </p:oleObj>
              </mc:Choice>
              <mc:Fallback>
                <p:oleObj r:id="rId6" imgW="1321691" imgH="457716" progId="Equation.3">
                  <p:embed/>
                  <p:pic>
                    <p:nvPicPr>
                      <p:cNvPr id="286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2443" y="3102557"/>
                        <a:ext cx="2177136" cy="75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线连接符 2"/>
          <p:cNvCxnSpPr/>
          <p:nvPr/>
        </p:nvCxnSpPr>
        <p:spPr>
          <a:xfrm>
            <a:off x="4637903" y="729049"/>
            <a:ext cx="0" cy="124803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7200066" y="729049"/>
            <a:ext cx="0" cy="124803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9815972" y="729049"/>
            <a:ext cx="0" cy="124803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111958" y="2033261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altLang="zh-CN">
                <a:solidFill>
                  <a:srgbClr val="FF0000"/>
                </a:solidFill>
              </a:rPr>
              <a:t>v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=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2.5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736574" y="2021771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altLang="zh-CN">
                <a:solidFill>
                  <a:srgbClr val="FF0000"/>
                </a:solidFill>
              </a:rPr>
              <a:t>v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5.5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9340014" y="2021771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altLang="zh-CN">
                <a:solidFill>
                  <a:srgbClr val="FF0000"/>
                </a:solidFill>
              </a:rPr>
              <a:t>v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8.5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7696200" y="3102557"/>
            <a:ext cx="533400" cy="753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142516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  <p:extLst mod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zh-CN"/>
              <a:t>m=1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000"/>
            <a:r>
              <a:rPr lang="x-none" altLang="zh-CN" sz="2800" dirty="0"/>
              <a:t>G</a:t>
            </a:r>
            <a:r>
              <a:rPr lang="x-none" altLang="zh-CN" sz="2800" baseline="-25000" dirty="0"/>
              <a:t>1</a:t>
            </a:r>
            <a:r>
              <a:rPr lang="x-none" altLang="zh-CN" sz="2800" dirty="0"/>
              <a:t>(x)</a:t>
            </a:r>
            <a:r>
              <a:rPr lang="zh-CN" altLang="en-US" sz="2800" dirty="0"/>
              <a:t> </a:t>
            </a:r>
            <a:r>
              <a:rPr lang="zh-CN" altLang="x-none" sz="2800" dirty="0"/>
              <a:t>在训练集上的</a:t>
            </a:r>
            <a:r>
              <a:rPr lang="zh-CN" altLang="x-none" sz="2800" dirty="0">
                <a:solidFill>
                  <a:srgbClr val="FF0000"/>
                </a:solidFill>
              </a:rPr>
              <a:t>误差率</a:t>
            </a:r>
            <a:r>
              <a:rPr lang="zh-CN" altLang="en-US" sz="2800" dirty="0"/>
              <a:t>：</a:t>
            </a:r>
            <a:r>
              <a:rPr lang="en-US" altLang="zh-CN" sz="2800" dirty="0"/>
              <a:t>(</a:t>
            </a:r>
            <a:r>
              <a:rPr lang="zh-CN" altLang="en-US" sz="2800" dirty="0"/>
              <a:t>被</a:t>
            </a:r>
            <a:r>
              <a:rPr lang="x-none" altLang="zh-CN" sz="2800" dirty="0"/>
              <a:t>G</a:t>
            </a:r>
            <a:r>
              <a:rPr lang="x-none" altLang="zh-CN" sz="2800" baseline="-25000" dirty="0"/>
              <a:t>1</a:t>
            </a:r>
            <a:r>
              <a:rPr lang="x-none" altLang="zh-CN" sz="2800" dirty="0"/>
              <a:t>(x)</a:t>
            </a: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rgbClr val="1023F4"/>
                </a:solidFill>
              </a:rPr>
              <a:t>误分类样本</a:t>
            </a:r>
            <a:r>
              <a:rPr lang="zh-CN" altLang="en-US" sz="2800" dirty="0"/>
              <a:t>“</a:t>
            </a:r>
            <a:r>
              <a:rPr lang="en-US" altLang="zh-CN" sz="2800" dirty="0">
                <a:solidFill>
                  <a:srgbClr val="1023F4"/>
                </a:solidFill>
              </a:rPr>
              <a:t>6,7,8</a:t>
            </a:r>
            <a:r>
              <a:rPr lang="zh-CN" altLang="en-US" sz="2800" dirty="0"/>
              <a:t>”的</a:t>
            </a:r>
            <a:r>
              <a:rPr lang="zh-CN" altLang="en-US" sz="2800" dirty="0">
                <a:solidFill>
                  <a:srgbClr val="FF0000"/>
                </a:solidFill>
              </a:rPr>
              <a:t>权值之和</a:t>
            </a:r>
            <a:r>
              <a:rPr lang="en-US" altLang="zh-CN" sz="2800" dirty="0"/>
              <a:t>)</a:t>
            </a:r>
          </a:p>
          <a:p>
            <a:pPr marL="360000"/>
            <a:endParaRPr lang="en-US" altLang="zh-CN" sz="2800" dirty="0"/>
          </a:p>
          <a:p>
            <a:pPr marL="360000" lvl="3">
              <a:buNone/>
            </a:pPr>
            <a:r>
              <a:rPr lang="zh-CN" altLang="en-US" sz="2800" dirty="0">
                <a:solidFill>
                  <a:srgbClr val="FF0000"/>
                </a:solidFill>
              </a:rPr>
              <a:t>     </a:t>
            </a:r>
            <a:r>
              <a:rPr lang="x-none" altLang="zh-CN" sz="2800" dirty="0">
                <a:solidFill>
                  <a:srgbClr val="FF0000"/>
                </a:solidFill>
              </a:rPr>
              <a:t>e</a:t>
            </a:r>
            <a:r>
              <a:rPr lang="x-none" altLang="zh-CN" sz="2800" baseline="-25000" dirty="0">
                <a:solidFill>
                  <a:srgbClr val="FF0000"/>
                </a:solidFill>
              </a:rPr>
              <a:t>1</a:t>
            </a:r>
            <a:r>
              <a:rPr lang="x-none" altLang="zh-CN" sz="2800" dirty="0"/>
              <a:t>=P(G</a:t>
            </a:r>
            <a:r>
              <a:rPr lang="x-none" altLang="zh-CN" sz="2800" baseline="-25000" dirty="0"/>
              <a:t>1</a:t>
            </a:r>
            <a:r>
              <a:rPr lang="x-none" altLang="zh-CN" sz="2800" dirty="0"/>
              <a:t>(xi)≠y</a:t>
            </a:r>
            <a:r>
              <a:rPr lang="x-none" altLang="zh-CN" sz="2800" baseline="-25000" dirty="0"/>
              <a:t>i</a:t>
            </a:r>
            <a:r>
              <a:rPr lang="x-none" altLang="zh-CN" sz="2800" dirty="0"/>
              <a:t>) = </a:t>
            </a:r>
            <a:r>
              <a:rPr lang="en-US" altLang="zh-CN" sz="2800" dirty="0"/>
              <a:t>0.1+0.1+0.1</a:t>
            </a:r>
            <a:r>
              <a:rPr lang="zh-CN" altLang="en-US" sz="2800" dirty="0"/>
              <a:t> </a:t>
            </a:r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r>
              <a:rPr lang="x-none" altLang="zh-CN" sz="2800" dirty="0"/>
              <a:t>0.3</a:t>
            </a:r>
            <a:endParaRPr lang="en-US" altLang="zh-CN" sz="2800" dirty="0"/>
          </a:p>
          <a:p>
            <a:pPr marL="360000" lvl="3">
              <a:buNone/>
            </a:pPr>
            <a:endParaRPr lang="x-none" altLang="zh-CN" sz="2800" dirty="0"/>
          </a:p>
          <a:p>
            <a:pPr marL="360000"/>
            <a:r>
              <a:rPr lang="zh-CN" altLang="x-none" sz="2800" dirty="0"/>
              <a:t>计算</a:t>
            </a:r>
            <a:r>
              <a:rPr lang="x-none" altLang="zh-CN" sz="2800" dirty="0"/>
              <a:t>G</a:t>
            </a:r>
            <a:r>
              <a:rPr lang="x-none" altLang="zh-CN" sz="2800" baseline="-25000" dirty="0"/>
              <a:t>1</a:t>
            </a:r>
            <a:r>
              <a:rPr lang="zh-CN" altLang="x-none" sz="2800" dirty="0"/>
              <a:t>的系数：</a:t>
            </a:r>
          </a:p>
          <a:p>
            <a:pPr marL="360000"/>
            <a:endParaRPr lang="zh-CN" altLang="x-none" sz="2800" dirty="0"/>
          </a:p>
        </p:txBody>
      </p:sp>
      <p:graphicFrame>
        <p:nvGraphicFramePr>
          <p:cNvPr id="29700" name="Object 4"/>
          <p:cNvGraphicFramePr>
            <a:graphicFrameLocks noChangeAspect="1"/>
          </p:cNvGraphicFramePr>
          <p:nvPr>
            <p:extLst/>
          </p:nvPr>
        </p:nvGraphicFramePr>
        <p:xfrm>
          <a:off x="4334228" y="4219669"/>
          <a:ext cx="3267075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8" r:id="rId3" imgW="1561739" imgH="431930" progId="Equation.3">
                  <p:embed/>
                </p:oleObj>
              </mc:Choice>
              <mc:Fallback>
                <p:oleObj r:id="rId3" imgW="1561739" imgH="431930" progId="Equation.3">
                  <p:embed/>
                  <p:pic>
                    <p:nvPicPr>
                      <p:cNvPr id="297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4228" y="4219669"/>
                        <a:ext cx="3267075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3293257"/>
      </p:ext>
    </p:extLst>
  </p:cSld>
  <p:clrMapOvr>
    <a:masterClrMapping/>
  </p:clrMapOvr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本章内容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4033762"/>
              </p:ext>
            </p:extLst>
          </p:nvPr>
        </p:nvGraphicFramePr>
        <p:xfrm>
          <a:off x="347133" y="1158539"/>
          <a:ext cx="11489267" cy="4930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7386400"/>
      </p:ext>
    </p:extLst>
  </p:cSld>
  <p:clrMapOvr>
    <a:masterClrMapping/>
  </p:clrMapOvr>
  <p:extLst mod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zh-CN"/>
              <a:t>m=1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000">
              <a:defRPr/>
            </a:pPr>
            <a:r>
              <a:rPr lang="zh-CN" altLang="x-none" sz="2600" dirty="0"/>
              <a:t>更新训练数据的权值分布：</a:t>
            </a:r>
          </a:p>
          <a:p>
            <a:pPr marL="360000">
              <a:defRPr/>
            </a:pPr>
            <a:endParaRPr lang="zh-CN" altLang="x-none" sz="2600" dirty="0"/>
          </a:p>
          <a:p>
            <a:pPr marL="360000">
              <a:defRPr/>
            </a:pPr>
            <a:endParaRPr lang="zh-CN" altLang="x-none" sz="2600" dirty="0"/>
          </a:p>
          <a:p>
            <a:pPr marL="360000">
              <a:defRPr/>
            </a:pPr>
            <a:endParaRPr lang="zh-CN" altLang="x-none" sz="2600" dirty="0"/>
          </a:p>
          <a:p>
            <a:pPr marL="360000">
              <a:defRPr/>
            </a:pPr>
            <a:endParaRPr lang="en-US" altLang="zh-CN" sz="2600" dirty="0"/>
          </a:p>
          <a:p>
            <a:pPr marL="360000">
              <a:defRPr/>
            </a:pPr>
            <a:r>
              <a:rPr lang="x-none" altLang="zh-CN" sz="2400" dirty="0"/>
              <a:t>D</a:t>
            </a:r>
            <a:r>
              <a:rPr lang="x-none" altLang="zh-CN" sz="2400" baseline="-25000" dirty="0"/>
              <a:t>2</a:t>
            </a:r>
            <a:r>
              <a:rPr lang="x-none" altLang="zh-CN" sz="2400" dirty="0"/>
              <a:t>=(0.0715, 0.0715, 0.0715, 0.0715, 0.0715,  0.0715, </a:t>
            </a:r>
            <a:r>
              <a:rPr lang="x-none" altLang="zh-CN" sz="2400" dirty="0">
                <a:solidFill>
                  <a:srgbClr val="FF0000"/>
                </a:solidFill>
              </a:rPr>
              <a:t>0.1666, 0.1666, 0.1666</a:t>
            </a:r>
            <a:r>
              <a:rPr lang="x-none" altLang="zh-CN" sz="2400" dirty="0"/>
              <a:t>, 0.0715)</a:t>
            </a:r>
          </a:p>
          <a:p>
            <a:pPr marL="360000">
              <a:defRPr/>
            </a:pPr>
            <a:r>
              <a:rPr lang="zh-CN" altLang="en-US" sz="2400" dirty="0"/>
              <a:t>分类函数 </a:t>
            </a:r>
            <a:r>
              <a:rPr lang="x-none" altLang="zh-CN" sz="2400" dirty="0"/>
              <a:t>f</a:t>
            </a:r>
            <a:r>
              <a:rPr lang="x-none" altLang="zh-CN" sz="2400" baseline="-25000" dirty="0"/>
              <a:t>1</a:t>
            </a:r>
            <a:r>
              <a:rPr lang="x-none" altLang="zh-CN" sz="2400" dirty="0"/>
              <a:t>(x)=</a:t>
            </a:r>
            <a:r>
              <a:rPr lang="en-US" altLang="zh-CN" sz="2400" i="1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sz="2400" i="1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sz="2400" i="1" baseline="-25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sz="2400" i="1" dirty="0">
                <a:latin typeface="Times New Roman" charset="0"/>
                <a:ea typeface="Times New Roman" charset="0"/>
                <a:cs typeface="Times New Roman" charset="0"/>
              </a:rPr>
              <a:t>* </a:t>
            </a:r>
            <a:r>
              <a:rPr lang="x-none" altLang="zh-CN" sz="2400" dirty="0"/>
              <a:t>G</a:t>
            </a:r>
            <a:r>
              <a:rPr lang="x-none" altLang="zh-CN" sz="2400" baseline="-25000" dirty="0"/>
              <a:t>1</a:t>
            </a:r>
            <a:r>
              <a:rPr lang="x-none" altLang="zh-CN" sz="2400" dirty="0"/>
              <a:t>(x)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x-none" altLang="zh-CN" sz="2400" dirty="0"/>
              <a:t>0.4236</a:t>
            </a:r>
            <a:r>
              <a:rPr lang="zh-CN" altLang="en-US" sz="2400" i="1" dirty="0">
                <a:latin typeface="Times New Roman" charset="0"/>
                <a:ea typeface="Times New Roman" charset="0"/>
                <a:cs typeface="Times New Roman" charset="0"/>
              </a:rPr>
              <a:t> * </a:t>
            </a:r>
            <a:r>
              <a:rPr lang="x-none" altLang="zh-CN" sz="2400" dirty="0"/>
              <a:t>G</a:t>
            </a:r>
            <a:r>
              <a:rPr lang="x-none" altLang="zh-CN" sz="2400" baseline="-25000" dirty="0"/>
              <a:t>1</a:t>
            </a:r>
            <a:r>
              <a:rPr lang="x-none" altLang="zh-CN" sz="2400" dirty="0"/>
              <a:t>(x)</a:t>
            </a:r>
          </a:p>
          <a:p>
            <a:pPr marL="360000">
              <a:defRPr/>
            </a:pPr>
            <a:r>
              <a:rPr lang="zh-CN" altLang="x-none" sz="2400" dirty="0"/>
              <a:t>分类器</a:t>
            </a:r>
            <a:r>
              <a:rPr lang="zh-CN" altLang="en-US" sz="2400" dirty="0"/>
              <a:t> </a:t>
            </a:r>
            <a:r>
              <a:rPr lang="x-none" altLang="zh-CN" sz="2400" dirty="0"/>
              <a:t>sign(f</a:t>
            </a:r>
            <a:r>
              <a:rPr lang="x-none" altLang="zh-CN" sz="2400" baseline="-25000" dirty="0"/>
              <a:t>1</a:t>
            </a:r>
            <a:r>
              <a:rPr lang="x-none" altLang="zh-CN" sz="2400" dirty="0"/>
              <a:t>(x))</a:t>
            </a:r>
            <a:r>
              <a:rPr lang="zh-CN" altLang="en-US" sz="2400" dirty="0"/>
              <a:t> </a:t>
            </a:r>
            <a:r>
              <a:rPr lang="zh-CN" altLang="x-none" sz="2400" dirty="0"/>
              <a:t>在训练数据集上有</a:t>
            </a:r>
            <a:r>
              <a:rPr lang="x-none" altLang="zh-CN" sz="2400" dirty="0">
                <a:solidFill>
                  <a:srgbClr val="FF0000"/>
                </a:solidFill>
              </a:rPr>
              <a:t>3</a:t>
            </a:r>
            <a:r>
              <a:rPr lang="zh-CN" altLang="x-none" sz="2400" dirty="0">
                <a:solidFill>
                  <a:srgbClr val="FF0000"/>
                </a:solidFill>
              </a:rPr>
              <a:t>个误分类点</a:t>
            </a:r>
            <a:r>
              <a:rPr lang="zh-CN" altLang="x-none" sz="2400" dirty="0"/>
              <a:t>。</a:t>
            </a:r>
            <a:endParaRPr lang="en-US" altLang="zh-CN" sz="2400" dirty="0"/>
          </a:p>
        </p:txBody>
      </p:sp>
      <p:graphicFrame>
        <p:nvGraphicFramePr>
          <p:cNvPr id="307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369474"/>
              </p:ext>
            </p:extLst>
          </p:nvPr>
        </p:nvGraphicFramePr>
        <p:xfrm>
          <a:off x="2538500" y="1518829"/>
          <a:ext cx="6276703" cy="1605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4" r:id="rId5" imgW="2679700" imgH="685800" progId="Equation.3">
                  <p:embed/>
                </p:oleObj>
              </mc:Choice>
              <mc:Fallback>
                <p:oleObj r:id="rId5" imgW="2679700" imgH="685800" progId="Equation.3">
                  <p:embed/>
                  <p:pic>
                    <p:nvPicPr>
                      <p:cNvPr id="307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8500" y="1518829"/>
                        <a:ext cx="6276703" cy="16053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6781221" y="292218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x-none" sz="2400" b="1" dirty="0">
                <a:solidFill>
                  <a:srgbClr val="1023F4"/>
                </a:solidFill>
              </a:rPr>
              <a:t>权值</a:t>
            </a:r>
            <a:r>
              <a:rPr lang="zh-CN" altLang="en-US" sz="2400" b="1" dirty="0">
                <a:solidFill>
                  <a:srgbClr val="1023F4"/>
                </a:solidFill>
              </a:rPr>
              <a:t>增大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3709543" y="87493"/>
          <a:ext cx="2177136" cy="75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5" r:id="rId7" imgW="1321691" imgH="457716" progId="Equation.3">
                  <p:embed/>
                </p:oleObj>
              </mc:Choice>
              <mc:Fallback>
                <p:oleObj r:id="rId7" imgW="1321691" imgH="457716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9543" y="87493"/>
                        <a:ext cx="2177136" cy="75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圆角矩形 2"/>
          <p:cNvSpPr/>
          <p:nvPr/>
        </p:nvSpPr>
        <p:spPr>
          <a:xfrm>
            <a:off x="5447072" y="2279294"/>
            <a:ext cx="1253613" cy="575187"/>
          </a:xfrm>
          <a:prstGeom prst="roundRect">
            <a:avLst/>
          </a:prstGeom>
          <a:noFill/>
          <a:ln w="28575">
            <a:solidFill>
              <a:srgbClr val="102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368634" y="1148527"/>
            <a:ext cx="2433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023F4"/>
                </a:solidFill>
              </a:rPr>
              <a:t>误分类样本“</a:t>
            </a:r>
            <a:r>
              <a:rPr lang="en-US" altLang="zh-CN" b="1" dirty="0">
                <a:solidFill>
                  <a:srgbClr val="1023F4"/>
                </a:solidFill>
              </a:rPr>
              <a:t>6,7,8</a:t>
            </a:r>
            <a:r>
              <a:rPr lang="zh-CN" altLang="en-US" b="1" dirty="0">
                <a:solidFill>
                  <a:srgbClr val="1023F4"/>
                </a:solidFill>
              </a:rPr>
              <a:t>”</a:t>
            </a:r>
          </a:p>
        </p:txBody>
      </p:sp>
      <p:sp>
        <p:nvSpPr>
          <p:cNvPr id="5" name="矩形 4"/>
          <p:cNvSpPr/>
          <p:nvPr/>
        </p:nvSpPr>
        <p:spPr>
          <a:xfrm>
            <a:off x="5886679" y="195882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023F4"/>
                </a:solidFill>
              </a:rPr>
              <a:t>分对：正；分错：负。</a:t>
            </a:r>
            <a:endParaRPr lang="zh-CN" altLang="en-US" b="1" dirty="0"/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6700685" y="78762"/>
          <a:ext cx="2553795" cy="706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6" r:id="rId9" imgW="1561739" imgH="431930" progId="Equation.3">
                  <p:embed/>
                </p:oleObj>
              </mc:Choice>
              <mc:Fallback>
                <p:oleObj r:id="rId9" imgW="1561739" imgH="431930" progId="Equation.3">
                  <p:embed/>
                  <p:pic>
                    <p:nvPicPr>
                      <p:cNvPr id="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0685" y="78762"/>
                        <a:ext cx="2553795" cy="7060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41878" y="289776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下一个分类器用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85800" y="3591323"/>
            <a:ext cx="498168" cy="4046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0E4F2F-CB61-CF4E-9E51-4C1C1B531C6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89" y="5126094"/>
            <a:ext cx="3516734" cy="80678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31EE7E2-5458-BC47-8672-8648C6E67740}"/>
              </a:ext>
            </a:extLst>
          </p:cNvPr>
          <p:cNvSpPr/>
          <p:nvPr/>
        </p:nvSpPr>
        <p:spPr>
          <a:xfrm>
            <a:off x="6460190" y="5932861"/>
            <a:ext cx="3074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altLang="zh-CN" b="1" dirty="0">
                <a:solidFill>
                  <a:srgbClr val="1023F4"/>
                </a:solidFill>
              </a:rPr>
              <a:t>f(x)</a:t>
            </a:r>
            <a:r>
              <a:rPr lang="zh-CN" altLang="en-US" b="1" dirty="0">
                <a:solidFill>
                  <a:srgbClr val="1023F4"/>
                </a:solidFill>
              </a:rPr>
              <a:t>的符号决定了 </a:t>
            </a:r>
            <a:r>
              <a:rPr lang="en-US" altLang="zh-CN" b="1" dirty="0">
                <a:solidFill>
                  <a:srgbClr val="1023F4"/>
                </a:solidFill>
              </a:rPr>
              <a:t>x</a:t>
            </a:r>
            <a:r>
              <a:rPr lang="zh-CN" altLang="en-US" b="1" dirty="0">
                <a:solidFill>
                  <a:srgbClr val="1023F4"/>
                </a:solidFill>
              </a:rPr>
              <a:t> 的类别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3C4E4B1-1D62-7A4F-A253-FDED46E46AB6}"/>
              </a:ext>
            </a:extLst>
          </p:cNvPr>
          <p:cNvSpPr/>
          <p:nvPr/>
        </p:nvSpPr>
        <p:spPr>
          <a:xfrm>
            <a:off x="6493469" y="5508495"/>
            <a:ext cx="2761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x-none" dirty="0">
                <a:solidFill>
                  <a:srgbClr val="1023F4"/>
                </a:solidFill>
              </a:rPr>
              <a:t>误分类点</a:t>
            </a:r>
            <a:r>
              <a:rPr lang="en-US" altLang="zh-Hans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6</a:t>
            </a:r>
            <a:r>
              <a:rPr lang="en-US" altLang="zh-CN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 </a:t>
            </a:r>
            <a:r>
              <a:rPr lang="en-US" altLang="zh-Hans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7</a:t>
            </a:r>
            <a:r>
              <a:rPr lang="en-US" altLang="zh-CN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 </a:t>
            </a:r>
            <a:r>
              <a:rPr lang="en-US" altLang="zh-Hans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8</a:t>
            </a:r>
            <a:endParaRPr lang="zh-CN" alt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08184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7" grpId="0"/>
      <p:bldP spid="18" grpId="0"/>
    </p:bldLst>
  </p:timing>
  <p:extLst mod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zh-CN"/>
              <a:t>m=1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000">
              <a:defRPr/>
            </a:pPr>
            <a:r>
              <a:rPr lang="zh-CN" altLang="x-none" sz="2600" dirty="0"/>
              <a:t>更新训练数据的权值分布：</a:t>
            </a:r>
          </a:p>
          <a:p>
            <a:pPr marL="360000">
              <a:defRPr/>
            </a:pPr>
            <a:endParaRPr lang="zh-CN" altLang="x-none" sz="2600" dirty="0"/>
          </a:p>
          <a:p>
            <a:pPr marL="360000">
              <a:defRPr/>
            </a:pPr>
            <a:endParaRPr lang="zh-CN" altLang="x-none" sz="2600" dirty="0"/>
          </a:p>
          <a:p>
            <a:pPr marL="360000">
              <a:defRPr/>
            </a:pPr>
            <a:endParaRPr lang="zh-CN" altLang="x-none" sz="2600" dirty="0"/>
          </a:p>
          <a:p>
            <a:pPr marL="360000">
              <a:defRPr/>
            </a:pPr>
            <a:endParaRPr lang="en-US" altLang="zh-CN" sz="2600" dirty="0"/>
          </a:p>
          <a:p>
            <a:pPr marL="360000">
              <a:defRPr/>
            </a:pPr>
            <a:r>
              <a:rPr lang="x-none" altLang="zh-CN" sz="2400" dirty="0"/>
              <a:t>D</a:t>
            </a:r>
            <a:r>
              <a:rPr lang="x-none" altLang="zh-CN" sz="2400" baseline="-25000" dirty="0"/>
              <a:t>2</a:t>
            </a:r>
            <a:r>
              <a:rPr lang="x-none" altLang="zh-CN" sz="2400" dirty="0"/>
              <a:t>=(0.0715, 0.0715, 0.0715, 0.0715, 0.0715,  0.0715, </a:t>
            </a:r>
            <a:r>
              <a:rPr lang="x-none" altLang="zh-CN" sz="2400" dirty="0">
                <a:solidFill>
                  <a:srgbClr val="1023F4"/>
                </a:solidFill>
              </a:rPr>
              <a:t>0.1666, 0.1666, 0.1666</a:t>
            </a:r>
            <a:r>
              <a:rPr lang="x-none" altLang="zh-CN" sz="2400" dirty="0"/>
              <a:t>, 0.0715)</a:t>
            </a:r>
          </a:p>
          <a:p>
            <a:pPr marL="360000">
              <a:defRPr/>
            </a:pPr>
            <a:r>
              <a:rPr lang="zh-CN" altLang="en-US" sz="2400" dirty="0"/>
              <a:t>分类函数 </a:t>
            </a:r>
            <a:r>
              <a:rPr lang="x-none" altLang="zh-CN" sz="2400" dirty="0"/>
              <a:t>f</a:t>
            </a:r>
            <a:r>
              <a:rPr lang="x-none" altLang="zh-CN" sz="2400" baseline="-25000" dirty="0"/>
              <a:t>1</a:t>
            </a:r>
            <a:r>
              <a:rPr lang="x-none" altLang="zh-CN" sz="2400" dirty="0"/>
              <a:t>(x)=)=</a:t>
            </a:r>
            <a:r>
              <a:rPr lang="en-US" altLang="zh-CN" sz="2400" i="1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sz="2400" i="1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sz="2400" i="1" baseline="-25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sz="2400" i="1" dirty="0">
                <a:latin typeface="Times New Roman" charset="0"/>
                <a:ea typeface="Times New Roman" charset="0"/>
                <a:cs typeface="Times New Roman" charset="0"/>
              </a:rPr>
              <a:t>* </a:t>
            </a:r>
            <a:r>
              <a:rPr lang="x-none" altLang="zh-CN" sz="2400" dirty="0"/>
              <a:t>G</a:t>
            </a:r>
            <a:r>
              <a:rPr lang="x-none" altLang="zh-CN" sz="2400" baseline="-25000" dirty="0"/>
              <a:t>1</a:t>
            </a:r>
            <a:r>
              <a:rPr lang="x-none" altLang="zh-CN" sz="2400" dirty="0"/>
              <a:t>(x)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x-none" altLang="zh-CN" sz="2400" dirty="0"/>
              <a:t>0.4236</a:t>
            </a:r>
            <a:r>
              <a:rPr lang="zh-CN" altLang="en-US" sz="2400" i="1" dirty="0">
                <a:latin typeface="Times New Roman" charset="0"/>
                <a:ea typeface="Times New Roman" charset="0"/>
                <a:cs typeface="Times New Roman" charset="0"/>
              </a:rPr>
              <a:t> * </a:t>
            </a:r>
            <a:r>
              <a:rPr lang="x-none" altLang="zh-CN" sz="2400" dirty="0"/>
              <a:t>G</a:t>
            </a:r>
            <a:r>
              <a:rPr lang="x-none" altLang="zh-CN" sz="2400" baseline="-25000" dirty="0"/>
              <a:t>1</a:t>
            </a:r>
            <a:r>
              <a:rPr lang="x-none" altLang="zh-CN" sz="2400" dirty="0"/>
              <a:t>(x)</a:t>
            </a:r>
          </a:p>
          <a:p>
            <a:pPr marL="360000">
              <a:defRPr/>
            </a:pPr>
            <a:r>
              <a:rPr lang="zh-CN" altLang="x-none" sz="2400" dirty="0"/>
              <a:t>分类器</a:t>
            </a:r>
            <a:r>
              <a:rPr lang="zh-CN" altLang="en-US" sz="2400" dirty="0"/>
              <a:t> </a:t>
            </a:r>
            <a:r>
              <a:rPr lang="x-none" altLang="zh-CN" sz="2400" dirty="0"/>
              <a:t>sign(f</a:t>
            </a:r>
            <a:r>
              <a:rPr lang="x-none" altLang="zh-CN" sz="2400" baseline="-25000" dirty="0"/>
              <a:t>1</a:t>
            </a:r>
            <a:r>
              <a:rPr lang="x-none" altLang="zh-CN" sz="2400" dirty="0"/>
              <a:t>(x))</a:t>
            </a:r>
            <a:r>
              <a:rPr lang="zh-CN" altLang="en-US" sz="2400" dirty="0"/>
              <a:t> </a:t>
            </a:r>
            <a:r>
              <a:rPr lang="zh-CN" altLang="x-none" sz="2400" dirty="0"/>
              <a:t>在训练数据集上有</a:t>
            </a:r>
            <a:r>
              <a:rPr lang="x-none" altLang="zh-CN" sz="2400" dirty="0">
                <a:solidFill>
                  <a:srgbClr val="FF0000"/>
                </a:solidFill>
              </a:rPr>
              <a:t>3</a:t>
            </a:r>
            <a:r>
              <a:rPr lang="zh-CN" altLang="x-none" sz="2400" dirty="0">
                <a:solidFill>
                  <a:srgbClr val="FF0000"/>
                </a:solidFill>
              </a:rPr>
              <a:t>个误分类点</a:t>
            </a:r>
            <a:r>
              <a:rPr lang="zh-CN" altLang="x-none" sz="2400" dirty="0"/>
              <a:t>。</a:t>
            </a:r>
          </a:p>
        </p:txBody>
      </p:sp>
      <p:graphicFrame>
        <p:nvGraphicFramePr>
          <p:cNvPr id="307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703421"/>
              </p:ext>
            </p:extLst>
          </p:nvPr>
        </p:nvGraphicFramePr>
        <p:xfrm>
          <a:off x="2538500" y="1524000"/>
          <a:ext cx="6276703" cy="1605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9" r:id="rId3" imgW="2679700" imgH="685800" progId="Equation.3">
                  <p:embed/>
                </p:oleObj>
              </mc:Choice>
              <mc:Fallback>
                <p:oleObj r:id="rId3" imgW="2679700" imgH="685800" progId="Equation.3">
                  <p:embed/>
                  <p:pic>
                    <p:nvPicPr>
                      <p:cNvPr id="307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8500" y="1524000"/>
                        <a:ext cx="6276703" cy="16053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6781221" y="292218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x-none" sz="2400" b="1" dirty="0">
                <a:solidFill>
                  <a:srgbClr val="1023F4"/>
                </a:solidFill>
              </a:rPr>
              <a:t>权值</a:t>
            </a:r>
            <a:r>
              <a:rPr lang="zh-CN" altLang="en-US" sz="2400" b="1" dirty="0">
                <a:solidFill>
                  <a:srgbClr val="1023F4"/>
                </a:solidFill>
              </a:rPr>
              <a:t>增大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3709543" y="87493"/>
          <a:ext cx="2177136" cy="75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0" r:id="rId5" imgW="1321691" imgH="457716" progId="Equation.3">
                  <p:embed/>
                </p:oleObj>
              </mc:Choice>
              <mc:Fallback>
                <p:oleObj r:id="rId5" imgW="1321691" imgH="457716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9543" y="87493"/>
                        <a:ext cx="2177136" cy="75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圆角矩形 2"/>
          <p:cNvSpPr/>
          <p:nvPr/>
        </p:nvSpPr>
        <p:spPr>
          <a:xfrm>
            <a:off x="5447072" y="2279294"/>
            <a:ext cx="1253613" cy="575187"/>
          </a:xfrm>
          <a:prstGeom prst="roundRect">
            <a:avLst/>
          </a:prstGeom>
          <a:noFill/>
          <a:ln w="28575">
            <a:solidFill>
              <a:srgbClr val="102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172200" y="1168633"/>
            <a:ext cx="2433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023F4"/>
                </a:solidFill>
              </a:rPr>
              <a:t>误分类样本“</a:t>
            </a:r>
            <a:r>
              <a:rPr lang="en-US" altLang="zh-CN" b="1" dirty="0">
                <a:solidFill>
                  <a:srgbClr val="1023F4"/>
                </a:solidFill>
              </a:rPr>
              <a:t>6,7,8</a:t>
            </a:r>
            <a:r>
              <a:rPr lang="zh-CN" altLang="en-US" b="1" dirty="0">
                <a:solidFill>
                  <a:srgbClr val="1023F4"/>
                </a:solidFill>
              </a:rPr>
              <a:t>”</a:t>
            </a:r>
          </a:p>
        </p:txBody>
      </p:sp>
      <p:sp>
        <p:nvSpPr>
          <p:cNvPr id="5" name="矩形 4"/>
          <p:cNvSpPr/>
          <p:nvPr/>
        </p:nvSpPr>
        <p:spPr>
          <a:xfrm>
            <a:off x="5886679" y="195882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023F4"/>
                </a:solidFill>
              </a:rPr>
              <a:t>分对：正；分错：负。</a:t>
            </a:r>
            <a:endParaRPr lang="zh-CN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1143001" y="5086290"/>
            <a:ext cx="88954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1023F4"/>
                </a:solidFill>
              </a:rPr>
              <a:t>一个</a:t>
            </a:r>
            <a:r>
              <a:rPr lang="zh-CN" altLang="en-US" sz="2000" b="1" dirty="0">
                <a:solidFill>
                  <a:srgbClr val="C00000"/>
                </a:solidFill>
              </a:rPr>
              <a:t>样本权值</a:t>
            </a:r>
            <a:r>
              <a:rPr lang="zh-CN" altLang="en-US" sz="2000" b="1" dirty="0">
                <a:solidFill>
                  <a:srgbClr val="1023F4"/>
                </a:solidFill>
              </a:rPr>
              <a:t>大小的改变取决于它是分类正确还是错误，</a:t>
            </a:r>
            <a:r>
              <a:rPr lang="zh-CN" altLang="en-US" sz="2000" b="1" dirty="0">
                <a:solidFill>
                  <a:srgbClr val="C00000"/>
                </a:solidFill>
              </a:rPr>
              <a:t>正确变小，错误变大</a:t>
            </a: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6700685" y="78762"/>
          <a:ext cx="2553795" cy="706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1" r:id="rId7" imgW="1561739" imgH="431930" progId="Equation.3">
                  <p:embed/>
                </p:oleObj>
              </mc:Choice>
              <mc:Fallback>
                <p:oleObj r:id="rId7" imgW="1561739" imgH="431930" progId="Equation.3">
                  <p:embed/>
                  <p:pic>
                    <p:nvPicPr>
                      <p:cNvPr id="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0685" y="78762"/>
                        <a:ext cx="2553795" cy="7060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143001" y="5651256"/>
            <a:ext cx="101345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1023F4"/>
                </a:solidFill>
              </a:rPr>
              <a:t>被误分类样本的权值之和影响误差率， 误差率影响基分类器在最终分类器中的权重。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1000" y="302206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下</a:t>
            </a:r>
            <a:r>
              <a:rPr lang="zh-CN" altLang="en-US" sz="2400" b="1">
                <a:solidFill>
                  <a:srgbClr val="FF0000"/>
                </a:solidFill>
              </a:rPr>
              <a:t>一个分类器用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85800" y="3581400"/>
            <a:ext cx="498168" cy="4046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379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zh-CN"/>
              <a:t>m=2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33400" y="4188653"/>
            <a:ext cx="11488738" cy="1432964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x-none" sz="1800" dirty="0"/>
              <a:t>对于</a:t>
            </a:r>
            <a:r>
              <a:rPr lang="x-none" altLang="zh-CN" sz="1800" dirty="0"/>
              <a:t>m=2</a:t>
            </a:r>
          </a:p>
          <a:p>
            <a:pPr eaLnBrk="1" hangingPunct="1">
              <a:defRPr/>
            </a:pPr>
            <a:r>
              <a:rPr lang="zh-CN" altLang="x-none" sz="1800" dirty="0"/>
              <a:t>在权值分布为</a:t>
            </a:r>
            <a:r>
              <a:rPr lang="x-none" altLang="zh-CN" sz="1800" dirty="0"/>
              <a:t>D</a:t>
            </a:r>
            <a:r>
              <a:rPr lang="x-none" altLang="zh-CN" sz="1800" baseline="-25000" dirty="0"/>
              <a:t>2</a:t>
            </a:r>
            <a:r>
              <a:rPr lang="zh-CN" altLang="x-none" sz="1800" dirty="0"/>
              <a:t>的训练数据上，阈值</a:t>
            </a:r>
            <a:r>
              <a:rPr lang="x-none" altLang="zh-CN" sz="1800" dirty="0"/>
              <a:t>v</a:t>
            </a:r>
            <a:r>
              <a:rPr lang="zh-CN" altLang="x-none" sz="1800" dirty="0"/>
              <a:t>取</a:t>
            </a:r>
            <a:r>
              <a:rPr lang="x-none" altLang="zh-CN" sz="1800" dirty="0"/>
              <a:t>8.5</a:t>
            </a:r>
            <a:r>
              <a:rPr lang="zh-CN" altLang="x-none" sz="1800" dirty="0"/>
              <a:t>时误差率最低，故</a:t>
            </a:r>
            <a:r>
              <a:rPr lang="zh-CN" altLang="x-none" sz="1800" dirty="0">
                <a:solidFill>
                  <a:srgbClr val="C00000"/>
                </a:solidFill>
              </a:rPr>
              <a:t>基分类器</a:t>
            </a:r>
            <a:r>
              <a:rPr lang="zh-CN" altLang="x-none" sz="1800" dirty="0"/>
              <a:t>为：</a:t>
            </a:r>
          </a:p>
          <a:p>
            <a:pPr eaLnBrk="1" hangingPunct="1">
              <a:defRPr/>
            </a:pPr>
            <a:endParaRPr lang="zh-CN" altLang="x-none" sz="1800" dirty="0"/>
          </a:p>
        </p:txBody>
      </p:sp>
      <p:graphicFrame>
        <p:nvGraphicFramePr>
          <p:cNvPr id="317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129453"/>
              </p:ext>
            </p:extLst>
          </p:nvPr>
        </p:nvGraphicFramePr>
        <p:xfrm>
          <a:off x="4648200" y="5095632"/>
          <a:ext cx="2259879" cy="774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2" r:id="rId4" imgW="1335239" imgH="457796" progId="Equation.3">
                  <p:embed/>
                </p:oleObj>
              </mc:Choice>
              <mc:Fallback>
                <p:oleObj r:id="rId4" imgW="1335239" imgH="457796" progId="Equation.3">
                  <p:embed/>
                  <p:pic>
                    <p:nvPicPr>
                      <p:cNvPr id="317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5095632"/>
                        <a:ext cx="2259879" cy="7746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533400" y="1050607"/>
            <a:ext cx="10439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0" dirty="0">
                <a:solidFill>
                  <a:srgbClr val="343434"/>
                </a:solidFill>
                <a:latin typeface="DengXian" charset="-122"/>
                <a:ea typeface="Microsoft YaHei" charset="-122"/>
                <a:cs typeface="Microsoft YaHei" charset="-122"/>
              </a:rPr>
              <a:t>对于</a:t>
            </a:r>
            <a:r>
              <a:rPr lang="zh-CN" altLang="en-US" kern="0" dirty="0">
                <a:solidFill>
                  <a:srgbClr val="343434"/>
                </a:solidFill>
                <a:latin typeface="DengXian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kern="0" dirty="0">
                <a:solidFill>
                  <a:srgbClr val="343434"/>
                </a:solidFill>
                <a:latin typeface="DengXian" charset="-122"/>
                <a:ea typeface="Microsoft YaHei" charset="-122"/>
                <a:cs typeface="Microsoft YaHei" charset="-122"/>
              </a:rPr>
              <a:t>m=2</a:t>
            </a:r>
            <a:r>
              <a:rPr lang="zh-CN" altLang="zh-CN" kern="0" dirty="0">
                <a:solidFill>
                  <a:srgbClr val="343434"/>
                </a:solidFill>
                <a:latin typeface="DengXian" charset="-122"/>
                <a:ea typeface="Microsoft YaHei" charset="-122"/>
                <a:cs typeface="Microsoft YaHei" charset="-122"/>
              </a:rPr>
              <a:t>，在权值分布为</a:t>
            </a:r>
            <a:r>
              <a:rPr lang="en-US" altLang="zh-CN" sz="2000" kern="0" dirty="0">
                <a:solidFill>
                  <a:srgbClr val="343434"/>
                </a:solidFill>
                <a:latin typeface="Microsoft YaHei" charset="-122"/>
                <a:ea typeface="DengXian" charset="-122"/>
                <a:cs typeface="Microsoft YaHei" charset="-122"/>
              </a:rPr>
              <a:t>D2</a:t>
            </a:r>
            <a:r>
              <a:rPr lang="en-US" altLang="zh-CN" sz="2000" kern="0" dirty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  <a:r>
              <a:rPr lang="en-US" altLang="zh-CN" kern="0" dirty="0">
                <a:solidFill>
                  <a:srgbClr val="343434"/>
                </a:solidFill>
                <a:latin typeface="Microsoft YaHei" charset="-122"/>
                <a:ea typeface="DengXian" charset="-122"/>
                <a:cs typeface="Microsoft YaHei" charset="-122"/>
              </a:rPr>
              <a:t>= (0.0715, 0.0715, 0.0715, 0.0715,</a:t>
            </a:r>
            <a:r>
              <a:rPr lang="zh-CN" altLang="en-US" kern="0" dirty="0">
                <a:solidFill>
                  <a:srgbClr val="343434"/>
                </a:solidFill>
                <a:latin typeface="Microsoft YaHei" charset="-122"/>
                <a:ea typeface="DengXian" charset="-122"/>
                <a:cs typeface="Microsoft YaHei" charset="-122"/>
              </a:rPr>
              <a:t> </a:t>
            </a:r>
            <a:r>
              <a:rPr lang="en-US" altLang="zh-CN" kern="0" dirty="0">
                <a:solidFill>
                  <a:srgbClr val="343434"/>
                </a:solidFill>
                <a:latin typeface="Microsoft YaHei" charset="-122"/>
                <a:ea typeface="DengXian" charset="-122"/>
                <a:cs typeface="Microsoft YaHei" charset="-122"/>
              </a:rPr>
              <a:t>0.0715, </a:t>
            </a:r>
            <a:r>
              <a:rPr lang="en-US" altLang="zh-CN" kern="0" dirty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  <a:r>
              <a:rPr lang="en-US" altLang="zh-CN" kern="0" dirty="0">
                <a:solidFill>
                  <a:srgbClr val="343434"/>
                </a:solidFill>
                <a:latin typeface="Microsoft YaHei" charset="-122"/>
                <a:ea typeface="DengXian" charset="-122"/>
                <a:cs typeface="Microsoft YaHei" charset="-122"/>
              </a:rPr>
              <a:t>0.0715, 0.1666, 0.1666, 0.1666, 0.0715)</a:t>
            </a:r>
            <a:r>
              <a:rPr lang="zh-CN" altLang="zh-CN" kern="0" dirty="0">
                <a:solidFill>
                  <a:srgbClr val="343434"/>
                </a:solidFill>
                <a:latin typeface="DengXian" charset="-122"/>
                <a:ea typeface="Microsoft YaHei" charset="-122"/>
                <a:cs typeface="Microsoft YaHei" charset="-122"/>
              </a:rPr>
              <a:t>的训练数据上，经过计算可得：</a:t>
            </a:r>
            <a:endParaRPr lang="zh-CN" altLang="zh-CN" sz="1600" kern="100" dirty="0"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9600" y="1988688"/>
            <a:ext cx="10363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"/>
              <a:tabLst>
                <a:tab pos="139700" algn="l"/>
                <a:tab pos="457200" algn="l"/>
              </a:tabLst>
            </a:pP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阈值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取</a:t>
            </a:r>
            <a:r>
              <a:rPr lang="en-US" altLang="zh-CN" sz="200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2.5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时误差率为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0.1666*3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（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x &lt; 2.5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时取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x &gt; 2.5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时取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-1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，则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6 7 8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分错，误差率为</a:t>
            </a:r>
            <a:r>
              <a:rPr lang="en-US" altLang="zh-CN" sz="200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0.1666*3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）</a:t>
            </a:r>
            <a:endParaRPr lang="zh-CN" altLang="zh-CN" sz="2000" kern="1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"/>
              <a:tabLst>
                <a:tab pos="139700" algn="l"/>
                <a:tab pos="457200" algn="l"/>
              </a:tabLst>
            </a:pP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阈值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取</a:t>
            </a:r>
            <a:r>
              <a:rPr lang="en-US" altLang="zh-CN" sz="200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5.5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时误差率为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0.0715*4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（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x &gt; 5.5</a:t>
            </a:r>
            <a:r>
              <a:rPr lang="zh-CN" altLang="en-US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时取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x &lt; 5.5</a:t>
            </a:r>
            <a:r>
              <a:rPr lang="zh-CN" altLang="en-US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时取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-1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，则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1 2 9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分错，误差率为</a:t>
            </a:r>
            <a:r>
              <a:rPr lang="en-US" altLang="zh-CN" sz="200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0.0715*3 + 0.0715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）</a:t>
            </a:r>
            <a:endParaRPr lang="en-US" altLang="zh-CN" sz="2000" kern="0" dirty="0">
              <a:solidFill>
                <a:srgbClr val="34343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"/>
              <a:tabLst>
                <a:tab pos="139700" algn="l"/>
                <a:tab pos="457200" algn="l"/>
              </a:tabLst>
            </a:pP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阈值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取</a:t>
            </a:r>
            <a:r>
              <a:rPr lang="en-US" altLang="zh-CN" sz="200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8.5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时误差率为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0.0715*3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（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x &lt; 8.5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时取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x &gt; 8.5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时取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-1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，则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3 4 5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分错，误差率为</a:t>
            </a:r>
            <a:r>
              <a:rPr lang="en-US" altLang="zh-CN" sz="200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0.0715*3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）。</a:t>
            </a:r>
            <a:r>
              <a:rPr lang="zh-CN" altLang="zh-CN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CN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43" y="222270"/>
            <a:ext cx="7019471" cy="565035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 flipH="1">
            <a:off x="9927773" y="199958"/>
            <a:ext cx="4315" cy="6207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238049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zh-CN"/>
              <a:t>m=2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362201"/>
            <a:ext cx="11489267" cy="3810000"/>
          </a:xfrm>
        </p:spPr>
        <p:txBody>
          <a:bodyPr>
            <a:noAutofit/>
          </a:bodyPr>
          <a:lstStyle/>
          <a:p>
            <a:pPr marL="360000">
              <a:lnSpc>
                <a:spcPct val="150000"/>
              </a:lnSpc>
              <a:defRPr/>
            </a:pPr>
            <a:r>
              <a:rPr lang="zh-CN" altLang="zh-CN" sz="28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很明显，</a:t>
            </a:r>
            <a:r>
              <a:rPr lang="en-US" altLang="zh-CN" sz="28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G</a:t>
            </a:r>
            <a:r>
              <a:rPr lang="en-US" altLang="zh-CN" sz="2800" kern="0" baseline="-2500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2</a:t>
            </a:r>
            <a:r>
              <a:rPr lang="en-US" altLang="zh-CN" sz="28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(x)</a:t>
            </a:r>
            <a:r>
              <a:rPr lang="zh-CN" altLang="zh-CN" sz="28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把样本“</a:t>
            </a:r>
            <a:r>
              <a:rPr lang="en-US" altLang="zh-CN" sz="2800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3 4 5</a:t>
            </a:r>
            <a:r>
              <a:rPr lang="zh-CN" altLang="zh-CN" sz="28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”分错了，根据</a:t>
            </a:r>
            <a:r>
              <a:rPr lang="en-US" altLang="zh-CN" sz="28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D</a:t>
            </a:r>
            <a:r>
              <a:rPr lang="en-US" altLang="zh-CN" sz="2800" kern="0" baseline="-2500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2</a:t>
            </a:r>
            <a:r>
              <a:rPr lang="zh-CN" altLang="zh-CN" sz="28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可知它们的权值为</a:t>
            </a:r>
            <a:r>
              <a:rPr lang="en-US" altLang="zh-CN" sz="2800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0.0715, 0.0715, </a:t>
            </a:r>
            <a:r>
              <a:rPr lang="en-US" altLang="zh-CN" sz="2800" kern="0" dirty="0">
                <a:solidFill>
                  <a:srgbClr val="1023F4"/>
                </a:solidFill>
                <a:latin typeface="DengXian" charset="-122"/>
                <a:ea typeface="Microsoft YaHei" charset="-122"/>
                <a:cs typeface="Microsoft YaHei" charset="-122"/>
              </a:rPr>
              <a:t> </a:t>
            </a:r>
            <a:r>
              <a:rPr lang="en-US" altLang="zh-CN" sz="2800" kern="0" dirty="0">
                <a:solidFill>
                  <a:srgbClr val="1023F4"/>
                </a:solidFill>
                <a:latin typeface="Microsoft YaHei" charset="-122"/>
                <a:cs typeface="Microsoft YaHei" charset="-122"/>
              </a:rPr>
              <a:t>0.0715</a:t>
            </a:r>
            <a:r>
              <a:rPr lang="zh-CN" altLang="zh-CN" sz="28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，所以</a:t>
            </a:r>
            <a:r>
              <a:rPr lang="x-none" altLang="zh-CN" sz="2800" dirty="0"/>
              <a:t>G</a:t>
            </a:r>
            <a:r>
              <a:rPr lang="x-none" altLang="zh-CN" sz="2800" baseline="-25000" dirty="0"/>
              <a:t>2</a:t>
            </a:r>
            <a:r>
              <a:rPr lang="x-none" altLang="zh-CN" sz="2800" dirty="0"/>
              <a:t>(x)</a:t>
            </a:r>
            <a:r>
              <a:rPr lang="zh-CN" altLang="x-none" sz="28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在训练数据集上的误差率</a:t>
            </a:r>
            <a:r>
              <a:rPr lang="zh-CN" altLang="en-US" sz="28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 </a:t>
            </a:r>
            <a:r>
              <a:rPr lang="x-none" altLang="zh-CN" sz="2800" dirty="0"/>
              <a:t>e</a:t>
            </a:r>
            <a:r>
              <a:rPr lang="x-none" altLang="zh-CN" sz="2800" baseline="-25000" dirty="0"/>
              <a:t>2</a:t>
            </a:r>
            <a:r>
              <a:rPr lang="x-none" altLang="zh-CN" sz="2800" dirty="0"/>
              <a:t>=P(G</a:t>
            </a:r>
            <a:r>
              <a:rPr lang="x-none" altLang="zh-CN" sz="2800" baseline="-25000" dirty="0"/>
              <a:t>2</a:t>
            </a:r>
            <a:r>
              <a:rPr lang="x-none" altLang="zh-CN" sz="2800" dirty="0"/>
              <a:t>(xi)≠yi) = </a:t>
            </a:r>
            <a:r>
              <a:rPr lang="en-US" altLang="zh-CN" sz="2800" kern="0" dirty="0">
                <a:solidFill>
                  <a:srgbClr val="1023F4"/>
                </a:solidFill>
                <a:latin typeface="Microsoft YaHei" charset="-122"/>
                <a:cs typeface="Microsoft YaHei" charset="-122"/>
              </a:rPr>
              <a:t>0.0715 </a:t>
            </a:r>
            <a:r>
              <a:rPr lang="zh-CN" altLang="en-US" sz="2800" kern="0" dirty="0">
                <a:solidFill>
                  <a:srgbClr val="1023F4"/>
                </a:solidFill>
                <a:latin typeface="Microsoft YaHei" charset="-122"/>
                <a:cs typeface="Microsoft YaHei" charset="-122"/>
              </a:rPr>
              <a:t>* </a:t>
            </a:r>
            <a:r>
              <a:rPr lang="en-US" altLang="zh-CN" sz="2800" kern="0" dirty="0">
                <a:solidFill>
                  <a:srgbClr val="1023F4"/>
                </a:solidFill>
                <a:latin typeface="Microsoft YaHei" charset="-122"/>
                <a:cs typeface="Microsoft YaHei" charset="-122"/>
              </a:rPr>
              <a:t>3</a:t>
            </a:r>
            <a:r>
              <a:rPr lang="zh-CN" altLang="en-US" sz="2800" kern="0" dirty="0">
                <a:solidFill>
                  <a:srgbClr val="1023F4"/>
                </a:solidFill>
                <a:latin typeface="Microsoft YaHei" charset="-122"/>
                <a:cs typeface="Microsoft YaHei" charset="-122"/>
              </a:rPr>
              <a:t> </a:t>
            </a:r>
            <a:r>
              <a:rPr lang="en-US" altLang="zh-CN" sz="2800" kern="0" dirty="0">
                <a:solidFill>
                  <a:srgbClr val="1023F4"/>
                </a:solidFill>
                <a:latin typeface="Microsoft YaHei" charset="-122"/>
                <a:cs typeface="Microsoft YaHei" charset="-122"/>
              </a:rPr>
              <a:t>=</a:t>
            </a:r>
            <a:r>
              <a:rPr lang="zh-CN" altLang="en-US" sz="2800" kern="0" dirty="0">
                <a:solidFill>
                  <a:srgbClr val="1023F4"/>
                </a:solidFill>
                <a:latin typeface="Microsoft YaHei" charset="-122"/>
                <a:cs typeface="Microsoft YaHei" charset="-122"/>
              </a:rPr>
              <a:t> </a:t>
            </a:r>
            <a:r>
              <a:rPr lang="x-none" altLang="zh-CN" sz="2800" dirty="0">
                <a:solidFill>
                  <a:srgbClr val="1023F4"/>
                </a:solidFill>
              </a:rPr>
              <a:t>0.2143</a:t>
            </a:r>
            <a:endParaRPr lang="en-US" altLang="zh-CN" sz="2800" dirty="0">
              <a:solidFill>
                <a:srgbClr val="1023F4"/>
              </a:solidFill>
            </a:endParaRPr>
          </a:p>
          <a:p>
            <a:pPr marL="360000">
              <a:lnSpc>
                <a:spcPct val="150000"/>
              </a:lnSpc>
              <a:defRPr/>
            </a:pPr>
            <a:endParaRPr lang="x-none" altLang="zh-CN" sz="2800" dirty="0"/>
          </a:p>
          <a:p>
            <a:pPr marL="360000">
              <a:lnSpc>
                <a:spcPct val="150000"/>
              </a:lnSpc>
              <a:defRPr/>
            </a:pPr>
            <a:r>
              <a:rPr lang="zh-CN" altLang="x-none" sz="2800" dirty="0"/>
              <a:t>计算</a:t>
            </a:r>
            <a:r>
              <a:rPr lang="x-none" altLang="zh-CN" sz="2800" dirty="0"/>
              <a:t>G</a:t>
            </a:r>
            <a:r>
              <a:rPr lang="x-none" altLang="zh-CN" sz="2800" baseline="-25000" dirty="0"/>
              <a:t>2</a:t>
            </a:r>
            <a:r>
              <a:rPr lang="zh-CN" altLang="x-none" sz="2800" dirty="0"/>
              <a:t>的系数：</a:t>
            </a:r>
          </a:p>
          <a:p>
            <a:pPr marL="360000">
              <a:lnSpc>
                <a:spcPct val="150000"/>
              </a:lnSpc>
              <a:defRPr/>
            </a:pPr>
            <a:endParaRPr lang="zh-CN" altLang="x-none" sz="2800" dirty="0"/>
          </a:p>
        </p:txBody>
      </p:sp>
      <p:graphicFrame>
        <p:nvGraphicFramePr>
          <p:cNvPr id="32772" name="Object 4"/>
          <p:cNvGraphicFramePr>
            <a:graphicFrameLocks noChangeAspect="1"/>
          </p:cNvGraphicFramePr>
          <p:nvPr>
            <p:extLst/>
          </p:nvPr>
        </p:nvGraphicFramePr>
        <p:xfrm>
          <a:off x="4163338" y="5178230"/>
          <a:ext cx="3923382" cy="1067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8" r:id="rId4" imgW="1587500" imgH="431800" progId="Equation.3">
                  <p:embed/>
                </p:oleObj>
              </mc:Choice>
              <mc:Fallback>
                <p:oleObj r:id="rId4" imgW="1587500" imgH="431800" progId="Equation.3">
                  <p:embed/>
                  <p:pic>
                    <p:nvPicPr>
                      <p:cNvPr id="327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3338" y="5178230"/>
                        <a:ext cx="3923382" cy="10671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/>
          </p:nvPr>
        </p:nvGraphicFramePr>
        <p:xfrm>
          <a:off x="4344592" y="1032455"/>
          <a:ext cx="3087324" cy="1058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9" r:id="rId6" imgW="1335239" imgH="457796" progId="Equation.3">
                  <p:embed/>
                </p:oleObj>
              </mc:Choice>
              <mc:Fallback>
                <p:oleObj r:id="rId6" imgW="1335239" imgH="457796" progId="Equation.3">
                  <p:embed/>
                  <p:pic>
                    <p:nvPicPr>
                      <p:cNvPr id="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592" y="1032455"/>
                        <a:ext cx="3087324" cy="10583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22" y="180828"/>
            <a:ext cx="6770578" cy="545000"/>
          </a:xfrm>
          <a:prstGeom prst="rect">
            <a:avLst/>
          </a:prstGeom>
        </p:spPr>
      </p:pic>
      <p:cxnSp>
        <p:nvCxnSpPr>
          <p:cNvPr id="8" name="直线连接符 7"/>
          <p:cNvCxnSpPr/>
          <p:nvPr/>
        </p:nvCxnSpPr>
        <p:spPr>
          <a:xfrm flipH="1">
            <a:off x="9927773" y="199958"/>
            <a:ext cx="4315" cy="6207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 flipH="1">
            <a:off x="6125029" y="820738"/>
            <a:ext cx="15965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146399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zh-CN"/>
              <a:t>m=2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x-none" sz="2600" dirty="0"/>
              <a:t>更新训练数据的权值分布：</a:t>
            </a:r>
          </a:p>
          <a:p>
            <a:pPr eaLnBrk="1" hangingPunct="1">
              <a:defRPr/>
            </a:pPr>
            <a:endParaRPr lang="zh-CN" altLang="x-none" sz="2600" dirty="0"/>
          </a:p>
          <a:p>
            <a:pPr eaLnBrk="1" hangingPunct="1">
              <a:defRPr/>
            </a:pPr>
            <a:endParaRPr lang="zh-CN" altLang="x-none" sz="2600" dirty="0"/>
          </a:p>
          <a:p>
            <a:pPr eaLnBrk="1" hangingPunct="1">
              <a:defRPr/>
            </a:pPr>
            <a:endParaRPr lang="en-US" altLang="zh-CN" sz="2400" dirty="0"/>
          </a:p>
          <a:p>
            <a:pPr eaLnBrk="1" hangingPunct="1">
              <a:defRPr/>
            </a:pPr>
            <a:r>
              <a:rPr lang="x-none" altLang="zh-CN" sz="2400" dirty="0"/>
              <a:t>D</a:t>
            </a:r>
            <a:r>
              <a:rPr lang="x-none" altLang="zh-CN" sz="2400" baseline="-25000" dirty="0"/>
              <a:t>3</a:t>
            </a:r>
            <a:r>
              <a:rPr lang="x-none" altLang="zh-CN" sz="2400" dirty="0"/>
              <a:t>=(0.0455, 0.0455, 0.0455, </a:t>
            </a:r>
            <a:r>
              <a:rPr lang="x-none" altLang="zh-CN" sz="2400" dirty="0">
                <a:solidFill>
                  <a:srgbClr val="FF0000"/>
                </a:solidFill>
              </a:rPr>
              <a:t>0.1667, 0.1667,  0.1667</a:t>
            </a:r>
            <a:r>
              <a:rPr lang="x-none" altLang="zh-CN" sz="2400" dirty="0"/>
              <a:t>, </a:t>
            </a:r>
            <a:r>
              <a:rPr lang="x-none" altLang="zh-CN" sz="2400" u="sng" dirty="0"/>
              <a:t>0.1060</a:t>
            </a:r>
            <a:r>
              <a:rPr lang="x-none" altLang="zh-CN" sz="2400" dirty="0"/>
              <a:t>, </a:t>
            </a:r>
            <a:r>
              <a:rPr lang="x-none" altLang="zh-CN" sz="2400" u="sng" dirty="0"/>
              <a:t>0.1060</a:t>
            </a:r>
            <a:r>
              <a:rPr lang="x-none" altLang="zh-CN" sz="2400" dirty="0"/>
              <a:t>, </a:t>
            </a:r>
            <a:r>
              <a:rPr lang="x-none" altLang="zh-CN" sz="2400" u="sng" dirty="0"/>
              <a:t>0.1060</a:t>
            </a:r>
            <a:r>
              <a:rPr lang="x-none" altLang="zh-CN" sz="2400" dirty="0"/>
              <a:t>, 0.0455)</a:t>
            </a:r>
          </a:p>
          <a:p>
            <a:pPr eaLnBrk="1" hangingPunct="1">
              <a:defRPr/>
            </a:pPr>
            <a:r>
              <a:rPr lang="x-none" altLang="zh-CN" sz="2400" dirty="0"/>
              <a:t>f</a:t>
            </a:r>
            <a:r>
              <a:rPr lang="x-none" altLang="zh-CN" sz="2400" baseline="-25000" dirty="0"/>
              <a:t>2</a:t>
            </a:r>
            <a:r>
              <a:rPr lang="x-none" altLang="zh-CN" sz="2400" dirty="0"/>
              <a:t>(x)=0.4236G</a:t>
            </a:r>
            <a:r>
              <a:rPr lang="x-none" altLang="zh-CN" sz="2400" baseline="-25000" dirty="0"/>
              <a:t>1</a:t>
            </a:r>
            <a:r>
              <a:rPr lang="x-none" altLang="zh-CN" sz="2400" dirty="0"/>
              <a:t>(x) + 0.6496G</a:t>
            </a:r>
            <a:r>
              <a:rPr lang="x-none" altLang="zh-CN" sz="2400" baseline="-25000" dirty="0"/>
              <a:t>2</a:t>
            </a:r>
            <a:r>
              <a:rPr lang="x-none" altLang="zh-CN" sz="2400" dirty="0"/>
              <a:t>(x)</a:t>
            </a:r>
          </a:p>
          <a:p>
            <a:pPr eaLnBrk="1" hangingPunct="1">
              <a:defRPr/>
            </a:pPr>
            <a:r>
              <a:rPr lang="zh-CN" altLang="x-none" sz="2400" dirty="0">
                <a:solidFill>
                  <a:srgbClr val="1023F4"/>
                </a:solidFill>
              </a:rPr>
              <a:t>分类器</a:t>
            </a:r>
            <a:r>
              <a:rPr lang="zh-CN" altLang="en-US" sz="2400" dirty="0">
                <a:solidFill>
                  <a:srgbClr val="1023F4"/>
                </a:solidFill>
              </a:rPr>
              <a:t> </a:t>
            </a:r>
            <a:r>
              <a:rPr lang="x-none" altLang="zh-CN" sz="2400" dirty="0">
                <a:solidFill>
                  <a:srgbClr val="1023F4"/>
                </a:solidFill>
              </a:rPr>
              <a:t>sign(f</a:t>
            </a:r>
            <a:r>
              <a:rPr lang="x-none" altLang="zh-CN" sz="2400" baseline="-25000" dirty="0">
                <a:solidFill>
                  <a:srgbClr val="1023F4"/>
                </a:solidFill>
              </a:rPr>
              <a:t>2</a:t>
            </a:r>
            <a:r>
              <a:rPr lang="x-none" altLang="zh-CN" sz="2400" dirty="0">
                <a:solidFill>
                  <a:srgbClr val="1023F4"/>
                </a:solidFill>
              </a:rPr>
              <a:t>(x))</a:t>
            </a:r>
            <a:r>
              <a:rPr lang="zh-CN" altLang="en-US" sz="2400" dirty="0">
                <a:solidFill>
                  <a:srgbClr val="1023F4"/>
                </a:solidFill>
              </a:rPr>
              <a:t> </a:t>
            </a:r>
            <a:r>
              <a:rPr lang="zh-CN" altLang="x-none" sz="2400" dirty="0">
                <a:solidFill>
                  <a:srgbClr val="1023F4"/>
                </a:solidFill>
              </a:rPr>
              <a:t>在训练数据集上有</a:t>
            </a:r>
            <a:r>
              <a:rPr lang="x-none" altLang="zh-CN" sz="2400" dirty="0">
                <a:solidFill>
                  <a:srgbClr val="1023F4"/>
                </a:solidFill>
              </a:rPr>
              <a:t>3</a:t>
            </a:r>
            <a:r>
              <a:rPr lang="zh-CN" altLang="x-none" sz="2400" dirty="0">
                <a:solidFill>
                  <a:srgbClr val="1023F4"/>
                </a:solidFill>
              </a:rPr>
              <a:t>个误分类点</a:t>
            </a:r>
            <a:r>
              <a:rPr lang="zh-CN" altLang="x-none" sz="2400" dirty="0"/>
              <a:t>。</a:t>
            </a:r>
          </a:p>
        </p:txBody>
      </p:sp>
      <p:graphicFrame>
        <p:nvGraphicFramePr>
          <p:cNvPr id="33796" name="Object 4"/>
          <p:cNvGraphicFramePr>
            <a:graphicFrameLocks noChangeAspect="1"/>
          </p:cNvGraphicFramePr>
          <p:nvPr>
            <p:extLst/>
          </p:nvPr>
        </p:nvGraphicFramePr>
        <p:xfrm>
          <a:off x="2646469" y="1702743"/>
          <a:ext cx="467995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4" r:id="rId4" imgW="2679700" imgH="685800" progId="Equation.3">
                  <p:embed/>
                </p:oleObj>
              </mc:Choice>
              <mc:Fallback>
                <p:oleObj r:id="rId4" imgW="2679700" imgH="685800" progId="Equation.3">
                  <p:embed/>
                  <p:pic>
                    <p:nvPicPr>
                      <p:cNvPr id="337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469" y="1702743"/>
                        <a:ext cx="4679950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7326419" y="5569865"/>
            <a:ext cx="27610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x-none" sz="2000" dirty="0">
                <a:solidFill>
                  <a:srgbClr val="1023F4"/>
                </a:solidFill>
              </a:rPr>
              <a:t>误分类点</a:t>
            </a:r>
            <a:r>
              <a:rPr lang="en-US" altLang="zh-CN" sz="2000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3 4 5</a:t>
            </a:r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1828472" y="4694124"/>
            <a:ext cx="71652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0" dirty="0">
                <a:latin typeface="Times New Roman" charset="0"/>
                <a:ea typeface="Times New Roman" charset="0"/>
                <a:cs typeface="Times New Roman" charset="0"/>
              </a:rPr>
              <a:t>G(x) = sign[f</a:t>
            </a:r>
            <a:r>
              <a:rPr lang="en-US" altLang="zh-CN" sz="2400" kern="0" baseline="-25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sz="2400" kern="0" dirty="0">
                <a:latin typeface="Times New Roman" charset="0"/>
                <a:ea typeface="Times New Roman" charset="0"/>
                <a:cs typeface="Times New Roman" charset="0"/>
              </a:rPr>
              <a:t>(x)] = sign[ 0.4236G</a:t>
            </a:r>
            <a:r>
              <a:rPr lang="en-US" altLang="zh-CN" sz="2400" kern="0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altLang="zh-CN" sz="2400" kern="0" dirty="0">
                <a:latin typeface="Times New Roman" charset="0"/>
                <a:ea typeface="Times New Roman" charset="0"/>
                <a:cs typeface="Times New Roman" charset="0"/>
              </a:rPr>
              <a:t>(x) + 0.6496G</a:t>
            </a:r>
            <a:r>
              <a:rPr lang="en-US" altLang="zh-CN" sz="2400" kern="0" baseline="-25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sz="2400" kern="0" dirty="0">
                <a:latin typeface="Times New Roman" charset="0"/>
                <a:ea typeface="Times New Roman" charset="0"/>
                <a:cs typeface="Times New Roman" charset="0"/>
              </a:rPr>
              <a:t>(x)</a:t>
            </a:r>
            <a:r>
              <a:rPr lang="zh-CN" altLang="en-US" sz="2400" kern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kern="0" dirty="0">
                <a:latin typeface="Times New Roman" charset="0"/>
                <a:ea typeface="Times New Roman" charset="0"/>
                <a:cs typeface="Times New Roman" charset="0"/>
              </a:rPr>
              <a:t>]</a:t>
            </a:r>
            <a:endParaRPr lang="zh-CN" altLang="en-US" sz="2400" dirty="0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8587570" y="982203"/>
          <a:ext cx="1732971" cy="594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5" r:id="rId6" imgW="1335239" imgH="457796" progId="Equation.3">
                  <p:embed/>
                </p:oleObj>
              </mc:Choice>
              <mc:Fallback>
                <p:oleObj r:id="rId6" imgW="1335239" imgH="457796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7570" y="982203"/>
                        <a:ext cx="1732971" cy="5940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6237851" y="909197"/>
          <a:ext cx="1832092" cy="634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6" r:id="rId8" imgW="1321691" imgH="457716" progId="Equation.3">
                  <p:embed/>
                </p:oleObj>
              </mc:Choice>
              <mc:Fallback>
                <p:oleObj r:id="rId8" imgW="1321691" imgH="457716" progId="Equation.3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7851" y="909197"/>
                        <a:ext cx="1832092" cy="6341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7326420" y="5989625"/>
            <a:ext cx="3074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altLang="zh-CN" b="1" dirty="0">
                <a:solidFill>
                  <a:srgbClr val="1023F4"/>
                </a:solidFill>
              </a:rPr>
              <a:t>f(x)</a:t>
            </a:r>
            <a:r>
              <a:rPr lang="zh-CN" altLang="en-US" b="1" dirty="0">
                <a:solidFill>
                  <a:srgbClr val="1023F4"/>
                </a:solidFill>
              </a:rPr>
              <a:t>的符号决定了 </a:t>
            </a:r>
            <a:r>
              <a:rPr lang="en-US" altLang="zh-CN" b="1" dirty="0">
                <a:solidFill>
                  <a:srgbClr val="1023F4"/>
                </a:solidFill>
              </a:rPr>
              <a:t>x</a:t>
            </a:r>
            <a:r>
              <a:rPr lang="zh-CN" altLang="en-US" b="1" dirty="0">
                <a:solidFill>
                  <a:srgbClr val="1023F4"/>
                </a:solidFill>
              </a:rPr>
              <a:t> 的类别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72" y="5261920"/>
            <a:ext cx="5168900" cy="1016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22" y="180828"/>
            <a:ext cx="6770578" cy="545000"/>
          </a:xfrm>
          <a:prstGeom prst="rect">
            <a:avLst/>
          </a:prstGeom>
        </p:spPr>
      </p:pic>
      <p:cxnSp>
        <p:nvCxnSpPr>
          <p:cNvPr id="13" name="直线连接符 12"/>
          <p:cNvCxnSpPr/>
          <p:nvPr/>
        </p:nvCxnSpPr>
        <p:spPr>
          <a:xfrm flipH="1">
            <a:off x="9927773" y="199958"/>
            <a:ext cx="4315" cy="6207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 flipH="1">
            <a:off x="5958116" y="180828"/>
            <a:ext cx="4315" cy="6207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212382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  <p:extLst mod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zh-CN"/>
              <a:t>m=3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000">
              <a:lnSpc>
                <a:spcPct val="120000"/>
              </a:lnSpc>
              <a:defRPr/>
            </a:pPr>
            <a:r>
              <a:rPr lang="zh-CN" altLang="x-none" sz="2400" dirty="0"/>
              <a:t>对于</a:t>
            </a:r>
            <a:r>
              <a:rPr lang="x-none" altLang="zh-CN" sz="2400" dirty="0"/>
              <a:t>m=3</a:t>
            </a:r>
          </a:p>
          <a:p>
            <a:pPr marL="360000">
              <a:lnSpc>
                <a:spcPct val="120000"/>
              </a:lnSpc>
              <a:defRPr/>
            </a:pPr>
            <a:r>
              <a:rPr lang="zh-CN" altLang="x-none" sz="2400" dirty="0"/>
              <a:t>在权值分布为</a:t>
            </a:r>
            <a:r>
              <a:rPr lang="x-none" altLang="zh-CN" sz="2400" dirty="0"/>
              <a:t>D</a:t>
            </a:r>
            <a:r>
              <a:rPr lang="x-none" altLang="zh-CN" sz="2400" baseline="-25000" dirty="0"/>
              <a:t>3</a:t>
            </a:r>
            <a:r>
              <a:rPr lang="zh-CN" altLang="x-none" sz="2400" dirty="0"/>
              <a:t>的训练数据上，阈值</a:t>
            </a:r>
            <a:r>
              <a:rPr lang="x-none" altLang="zh-CN" sz="2400" dirty="0"/>
              <a:t>v</a:t>
            </a:r>
            <a:r>
              <a:rPr lang="zh-CN" altLang="x-none" sz="2400" dirty="0"/>
              <a:t>取</a:t>
            </a:r>
            <a:r>
              <a:rPr lang="x-none" altLang="zh-CN" sz="2400" dirty="0"/>
              <a:t>5.5</a:t>
            </a:r>
            <a:r>
              <a:rPr lang="zh-CN" altLang="x-none" sz="2400" dirty="0"/>
              <a:t>时误差率最低，故基分类器为：</a:t>
            </a:r>
            <a:endParaRPr lang="en-US" altLang="zh-CN" sz="2400" dirty="0"/>
          </a:p>
          <a:p>
            <a:pPr marL="360000">
              <a:lnSpc>
                <a:spcPct val="120000"/>
              </a:lnSpc>
              <a:defRPr/>
            </a:pPr>
            <a:endParaRPr lang="en-US" altLang="zh-CN" sz="2400" dirty="0"/>
          </a:p>
          <a:p>
            <a:pPr marL="360000">
              <a:lnSpc>
                <a:spcPct val="120000"/>
              </a:lnSpc>
              <a:defRPr/>
            </a:pPr>
            <a:endParaRPr lang="en-US" altLang="zh-CN" sz="2400" dirty="0"/>
          </a:p>
          <a:p>
            <a:pPr marL="360000">
              <a:lnSpc>
                <a:spcPct val="120000"/>
              </a:lnSpc>
              <a:defRPr/>
            </a:pPr>
            <a:r>
              <a:rPr lang="x-none" altLang="zh-CN" sz="2400" dirty="0"/>
              <a:t>G</a:t>
            </a:r>
            <a:r>
              <a:rPr lang="x-none" altLang="zh-CN" sz="2400" baseline="-25000" dirty="0"/>
              <a:t>3</a:t>
            </a:r>
            <a:r>
              <a:rPr lang="x-none" altLang="zh-CN" sz="2400" dirty="0"/>
              <a:t>(x)</a:t>
            </a:r>
            <a:r>
              <a:rPr lang="zh-CN" altLang="x-none" sz="2400" dirty="0"/>
              <a:t>在训练数据集上的</a:t>
            </a:r>
            <a:r>
              <a:rPr lang="zh-CN" altLang="x-none" sz="2400" dirty="0">
                <a:solidFill>
                  <a:srgbClr val="1023F4"/>
                </a:solidFill>
              </a:rPr>
              <a:t>误差率</a:t>
            </a:r>
            <a:endParaRPr lang="en-US" altLang="zh-CN" sz="2400" dirty="0">
              <a:solidFill>
                <a:srgbClr val="1023F4"/>
              </a:solidFill>
            </a:endParaRPr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zh-CN" altLang="en-US" sz="2400" dirty="0">
                <a:solidFill>
                  <a:srgbClr val="1023F4"/>
                </a:solidFill>
              </a:rPr>
              <a:t>      </a:t>
            </a:r>
            <a:r>
              <a:rPr lang="x-none" altLang="zh-CN" sz="2400" dirty="0"/>
              <a:t>e</a:t>
            </a:r>
            <a:r>
              <a:rPr lang="x-none" altLang="zh-CN" sz="2400" baseline="-25000" dirty="0"/>
              <a:t>3</a:t>
            </a:r>
            <a:r>
              <a:rPr lang="x-none" altLang="zh-CN" sz="2400" dirty="0"/>
              <a:t>=P(G</a:t>
            </a:r>
            <a:r>
              <a:rPr lang="x-none" altLang="zh-CN" sz="2400" baseline="-25000" dirty="0"/>
              <a:t>3</a:t>
            </a:r>
            <a:r>
              <a:rPr lang="x-none" altLang="zh-CN" sz="2400" dirty="0"/>
              <a:t>(xi)≠yi) = </a:t>
            </a:r>
            <a:r>
              <a:rPr lang="x-none" altLang="zh-CN" sz="2400" dirty="0">
                <a:solidFill>
                  <a:srgbClr val="C00000"/>
                </a:solidFill>
              </a:rPr>
              <a:t>0.</a:t>
            </a:r>
            <a:r>
              <a:rPr lang="en-US" altLang="zh-CN" sz="2400" dirty="0">
                <a:solidFill>
                  <a:srgbClr val="C00000"/>
                </a:solidFill>
              </a:rPr>
              <a:t>0455</a:t>
            </a:r>
            <a:r>
              <a:rPr lang="x-none" altLang="zh-CN" sz="2400" dirty="0">
                <a:solidFill>
                  <a:srgbClr val="C00000"/>
                </a:solidFill>
              </a:rPr>
              <a:t> </a:t>
            </a:r>
            <a:r>
              <a:rPr lang="zh-CN" altLang="en-US" sz="2400" dirty="0">
                <a:solidFill>
                  <a:srgbClr val="C00000"/>
                </a:solidFill>
              </a:rPr>
              <a:t>* </a:t>
            </a:r>
            <a:r>
              <a:rPr lang="en-US" altLang="zh-Hans" sz="2400" dirty="0">
                <a:solidFill>
                  <a:srgbClr val="C00000"/>
                </a:solidFill>
              </a:rPr>
              <a:t>4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=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x-none" altLang="zh-CN" sz="2400" dirty="0">
                <a:solidFill>
                  <a:srgbClr val="C00000"/>
                </a:solidFill>
              </a:rPr>
              <a:t>0.1820</a:t>
            </a:r>
          </a:p>
          <a:p>
            <a:pPr marL="360000">
              <a:lnSpc>
                <a:spcPct val="120000"/>
              </a:lnSpc>
              <a:defRPr/>
            </a:pPr>
            <a:r>
              <a:rPr lang="zh-CN" altLang="x-none" sz="2400" dirty="0"/>
              <a:t>计算</a:t>
            </a:r>
            <a:r>
              <a:rPr lang="x-none" altLang="zh-CN" sz="2400" dirty="0"/>
              <a:t>G</a:t>
            </a:r>
            <a:r>
              <a:rPr lang="x-none" altLang="zh-CN" sz="2400" baseline="-25000" dirty="0"/>
              <a:t>3</a:t>
            </a:r>
            <a:r>
              <a:rPr lang="zh-CN" altLang="x-none" sz="2400" dirty="0"/>
              <a:t>的系数：</a:t>
            </a:r>
          </a:p>
          <a:p>
            <a:pPr marL="360000">
              <a:lnSpc>
                <a:spcPct val="120000"/>
              </a:lnSpc>
              <a:defRPr/>
            </a:pPr>
            <a:endParaRPr lang="zh-CN" altLang="x-none" sz="2400" dirty="0"/>
          </a:p>
          <a:p>
            <a:pPr marL="360000">
              <a:lnSpc>
                <a:spcPct val="120000"/>
              </a:lnSpc>
              <a:defRPr/>
            </a:pPr>
            <a:endParaRPr lang="zh-CN" altLang="x-none" sz="2400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/>
          </p:nvPr>
        </p:nvGraphicFramePr>
        <p:xfrm>
          <a:off x="4596493" y="5186025"/>
          <a:ext cx="332105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4" r:id="rId4" imgW="1587500" imgH="431800" progId="Equation.3">
                  <p:embed/>
                </p:oleObj>
              </mc:Choice>
              <mc:Fallback>
                <p:oleObj r:id="rId4" imgW="1587500" imgH="43180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6493" y="5186025"/>
                        <a:ext cx="3321050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493" y="2362200"/>
            <a:ext cx="2988984" cy="10417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22" y="180828"/>
            <a:ext cx="6770578" cy="545000"/>
          </a:xfrm>
          <a:prstGeom prst="rect">
            <a:avLst/>
          </a:prstGeom>
        </p:spPr>
      </p:pic>
      <p:cxnSp>
        <p:nvCxnSpPr>
          <p:cNvPr id="9" name="直线连接符 8"/>
          <p:cNvCxnSpPr/>
          <p:nvPr/>
        </p:nvCxnSpPr>
        <p:spPr>
          <a:xfrm flipH="1">
            <a:off x="7917544" y="180828"/>
            <a:ext cx="4315" cy="6207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363316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zh-CN"/>
              <a:t>m=3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x-none" sz="2600" dirty="0"/>
              <a:t>更新训练数据的权值分布：</a:t>
            </a:r>
          </a:p>
          <a:p>
            <a:pPr eaLnBrk="1" hangingPunct="1">
              <a:defRPr/>
            </a:pPr>
            <a:endParaRPr lang="zh-CN" altLang="x-none" sz="2600" dirty="0"/>
          </a:p>
          <a:p>
            <a:pPr eaLnBrk="1" hangingPunct="1">
              <a:defRPr/>
            </a:pPr>
            <a:endParaRPr lang="zh-CN" altLang="x-none" sz="2600" dirty="0"/>
          </a:p>
          <a:p>
            <a:pPr eaLnBrk="1" hangingPunct="1">
              <a:defRPr/>
            </a:pPr>
            <a:endParaRPr lang="zh-CN" altLang="x-none" sz="2600" dirty="0"/>
          </a:p>
          <a:p>
            <a:pPr eaLnBrk="1" hangingPunct="1">
              <a:defRPr/>
            </a:pPr>
            <a:r>
              <a:rPr lang="x-none" altLang="zh-CN" sz="2600" dirty="0"/>
              <a:t>D</a:t>
            </a:r>
            <a:r>
              <a:rPr lang="x-none" altLang="zh-CN" sz="2600" baseline="-25000" dirty="0"/>
              <a:t>4</a:t>
            </a:r>
            <a:r>
              <a:rPr lang="x-none" altLang="zh-CN" sz="2600" dirty="0"/>
              <a:t>=(</a:t>
            </a:r>
            <a:r>
              <a:rPr lang="x-none" altLang="zh-CN" sz="2600" dirty="0">
                <a:solidFill>
                  <a:srgbClr val="C00000"/>
                </a:solidFill>
              </a:rPr>
              <a:t>0.125, 0.125, 0.125</a:t>
            </a:r>
            <a:r>
              <a:rPr lang="x-none" altLang="zh-CN" sz="2600" dirty="0"/>
              <a:t>, 0.102, 0.102,  0.102, 0.065, 0.065, 0.065, </a:t>
            </a:r>
            <a:r>
              <a:rPr lang="x-none" altLang="zh-CN" sz="2600" dirty="0">
                <a:solidFill>
                  <a:srgbClr val="C00000"/>
                </a:solidFill>
              </a:rPr>
              <a:t>0.125</a:t>
            </a:r>
            <a:r>
              <a:rPr lang="x-none" altLang="zh-CN" sz="2600" dirty="0"/>
              <a:t>)</a:t>
            </a:r>
          </a:p>
          <a:p>
            <a:pPr eaLnBrk="1" hangingPunct="1">
              <a:defRPr/>
            </a:pPr>
            <a:r>
              <a:rPr lang="x-none" altLang="zh-CN" sz="2600" dirty="0"/>
              <a:t>f</a:t>
            </a:r>
            <a:r>
              <a:rPr lang="x-none" altLang="zh-CN" sz="2600" baseline="-25000" dirty="0"/>
              <a:t>3</a:t>
            </a:r>
            <a:r>
              <a:rPr lang="x-none" altLang="zh-CN" sz="2600" dirty="0"/>
              <a:t>(x)=0.4236G</a:t>
            </a:r>
            <a:r>
              <a:rPr lang="x-none" altLang="zh-CN" sz="2600" baseline="-25000" dirty="0"/>
              <a:t>1</a:t>
            </a:r>
            <a:r>
              <a:rPr lang="x-none" altLang="zh-CN" sz="2600" dirty="0"/>
              <a:t>(x) + 0.6496G</a:t>
            </a:r>
            <a:r>
              <a:rPr lang="x-none" altLang="zh-CN" sz="2600" baseline="-25000" dirty="0"/>
              <a:t>2</a:t>
            </a:r>
            <a:r>
              <a:rPr lang="x-none" altLang="zh-CN" sz="2600" dirty="0"/>
              <a:t>(x)+0.7514G</a:t>
            </a:r>
            <a:r>
              <a:rPr lang="x-none" altLang="zh-CN" sz="2600" baseline="-25000" dirty="0"/>
              <a:t>3</a:t>
            </a:r>
            <a:r>
              <a:rPr lang="x-none" altLang="zh-CN" sz="2600" dirty="0"/>
              <a:t>(x)</a:t>
            </a:r>
          </a:p>
          <a:p>
            <a:pPr eaLnBrk="1" hangingPunct="1">
              <a:defRPr/>
            </a:pPr>
            <a:r>
              <a:rPr lang="zh-CN" altLang="en-US" sz="2600" dirty="0">
                <a:solidFill>
                  <a:srgbClr val="1023F4"/>
                </a:solidFill>
              </a:rPr>
              <a:t>查看：</a:t>
            </a:r>
            <a:endParaRPr lang="en-US" altLang="zh-CN" sz="2600" dirty="0">
              <a:solidFill>
                <a:srgbClr val="1023F4"/>
              </a:solidFill>
            </a:endParaRPr>
          </a:p>
          <a:p>
            <a:pPr lvl="1">
              <a:defRPr/>
            </a:pPr>
            <a:r>
              <a:rPr lang="zh-CN" altLang="x-none" sz="2400" dirty="0">
                <a:solidFill>
                  <a:srgbClr val="1023F4"/>
                </a:solidFill>
              </a:rPr>
              <a:t>分类器</a:t>
            </a:r>
            <a:r>
              <a:rPr lang="x-none" altLang="zh-CN" sz="2400" dirty="0">
                <a:solidFill>
                  <a:srgbClr val="1023F4"/>
                </a:solidFill>
              </a:rPr>
              <a:t>sign(f</a:t>
            </a:r>
            <a:r>
              <a:rPr lang="x-none" altLang="zh-CN" sz="2400" baseline="-25000" dirty="0">
                <a:solidFill>
                  <a:srgbClr val="1023F4"/>
                </a:solidFill>
              </a:rPr>
              <a:t>3</a:t>
            </a:r>
            <a:r>
              <a:rPr lang="x-none" altLang="zh-CN" sz="2400" dirty="0">
                <a:solidFill>
                  <a:srgbClr val="1023F4"/>
                </a:solidFill>
              </a:rPr>
              <a:t>(x))</a:t>
            </a:r>
            <a:r>
              <a:rPr lang="zh-CN" altLang="x-none" sz="2400" dirty="0">
                <a:solidFill>
                  <a:srgbClr val="1023F4"/>
                </a:solidFill>
              </a:rPr>
              <a:t>在训练数据集上有</a:t>
            </a:r>
            <a:r>
              <a:rPr lang="zh-CN" altLang="en-US" sz="2400" dirty="0">
                <a:solidFill>
                  <a:srgbClr val="1023F4"/>
                </a:solidFill>
              </a:rPr>
              <a:t>多少</a:t>
            </a:r>
            <a:r>
              <a:rPr lang="zh-CN" altLang="x-none" sz="2400" dirty="0">
                <a:solidFill>
                  <a:srgbClr val="1023F4"/>
                </a:solidFill>
              </a:rPr>
              <a:t>个误分类点</a:t>
            </a:r>
            <a:r>
              <a:rPr lang="zh-CN" altLang="x-none" sz="2400" dirty="0"/>
              <a:t>。</a:t>
            </a:r>
          </a:p>
        </p:txBody>
      </p:sp>
      <p:graphicFrame>
        <p:nvGraphicFramePr>
          <p:cNvPr id="36868" name="Object 4"/>
          <p:cNvGraphicFramePr>
            <a:graphicFrameLocks noChangeAspect="1"/>
          </p:cNvGraphicFramePr>
          <p:nvPr>
            <p:extLst/>
          </p:nvPr>
        </p:nvGraphicFramePr>
        <p:xfrm>
          <a:off x="3231024" y="1730786"/>
          <a:ext cx="467995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6" r:id="rId4" imgW="2679700" imgH="685800" progId="Equation.3">
                  <p:embed/>
                </p:oleObj>
              </mc:Choice>
              <mc:Fallback>
                <p:oleObj r:id="rId4" imgW="2679700" imgH="685800" progId="Equation.3">
                  <p:embed/>
                  <p:pic>
                    <p:nvPicPr>
                      <p:cNvPr id="368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1024" y="1730786"/>
                        <a:ext cx="4679950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3231024" y="87493"/>
          <a:ext cx="2177136" cy="75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7" r:id="rId6" imgW="1321691" imgH="457716" progId="Equation.3">
                  <p:embed/>
                </p:oleObj>
              </mc:Choice>
              <mc:Fallback>
                <p:oleObj r:id="rId6" imgW="1321691" imgH="457716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1024" y="87493"/>
                        <a:ext cx="2177136" cy="75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5771952" y="87494"/>
          <a:ext cx="2139022" cy="733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8" r:id="rId8" imgW="1335239" imgH="457796" progId="Equation.3">
                  <p:embed/>
                </p:oleObj>
              </mc:Choice>
              <mc:Fallback>
                <p:oleObj r:id="rId8" imgW="1335239" imgH="457796" progId="Equation.3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1952" y="87494"/>
                        <a:ext cx="2139022" cy="7332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766" y="52367"/>
            <a:ext cx="2177408" cy="75886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32159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zh-CN"/>
              <a:t>m=3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x-none" altLang="zh-CN" sz="2600" dirty="0">
                <a:solidFill>
                  <a:srgbClr val="1023F4"/>
                </a:solidFill>
              </a:rPr>
              <a:t>f</a:t>
            </a:r>
            <a:r>
              <a:rPr lang="x-none" altLang="zh-CN" sz="2600" baseline="-25000" dirty="0">
                <a:solidFill>
                  <a:srgbClr val="1023F4"/>
                </a:solidFill>
              </a:rPr>
              <a:t>3</a:t>
            </a:r>
            <a:r>
              <a:rPr lang="x-none" altLang="zh-CN" sz="2600" dirty="0">
                <a:solidFill>
                  <a:srgbClr val="1023F4"/>
                </a:solidFill>
              </a:rPr>
              <a:t>(x)=0.4236G</a:t>
            </a:r>
            <a:r>
              <a:rPr lang="x-none" altLang="zh-CN" sz="2600" baseline="-25000" dirty="0">
                <a:solidFill>
                  <a:srgbClr val="1023F4"/>
                </a:solidFill>
              </a:rPr>
              <a:t>1</a:t>
            </a:r>
            <a:r>
              <a:rPr lang="x-none" altLang="zh-CN" sz="2600" dirty="0">
                <a:solidFill>
                  <a:srgbClr val="1023F4"/>
                </a:solidFill>
              </a:rPr>
              <a:t>(x) + 0.6496G</a:t>
            </a:r>
            <a:r>
              <a:rPr lang="x-none" altLang="zh-CN" sz="2600" baseline="-25000" dirty="0">
                <a:solidFill>
                  <a:srgbClr val="1023F4"/>
                </a:solidFill>
              </a:rPr>
              <a:t>2</a:t>
            </a:r>
            <a:r>
              <a:rPr lang="x-none" altLang="zh-CN" sz="2600" dirty="0">
                <a:solidFill>
                  <a:srgbClr val="1023F4"/>
                </a:solidFill>
              </a:rPr>
              <a:t>(x)+</a:t>
            </a:r>
            <a:r>
              <a:rPr lang="x-none" altLang="zh-CN" sz="2600">
                <a:solidFill>
                  <a:srgbClr val="1023F4"/>
                </a:solidFill>
              </a:rPr>
              <a:t>0.7514G</a:t>
            </a:r>
            <a:r>
              <a:rPr lang="x-none" altLang="zh-CN" sz="2600" baseline="-25000">
                <a:solidFill>
                  <a:srgbClr val="1023F4"/>
                </a:solidFill>
              </a:rPr>
              <a:t>3</a:t>
            </a:r>
            <a:r>
              <a:rPr lang="x-none" altLang="zh-CN" sz="2600">
                <a:solidFill>
                  <a:srgbClr val="1023F4"/>
                </a:solidFill>
              </a:rPr>
              <a:t>(x)</a:t>
            </a:r>
            <a:endParaRPr lang="x-none" altLang="zh-CN" sz="2600" dirty="0">
              <a:solidFill>
                <a:srgbClr val="1023F4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88713" y="4734989"/>
            <a:ext cx="86169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最终的分类器为：</a:t>
            </a:r>
            <a:endParaRPr lang="en-US" altLang="zh-CN" sz="2400" kern="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zh-CN" altLang="en-US" sz="24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kern="0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G(x) = sign[f</a:t>
            </a:r>
            <a:r>
              <a:rPr lang="en-US" altLang="zh-CN" sz="2400" kern="0" baseline="-25000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altLang="zh-CN" sz="2400" kern="0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(x)] = sign[ 0.4236G</a:t>
            </a:r>
            <a:r>
              <a:rPr lang="en-US" altLang="zh-CN" sz="2400" kern="0" baseline="-25000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altLang="zh-CN" sz="2400" kern="0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(x) + 0.6496G</a:t>
            </a:r>
            <a:r>
              <a:rPr lang="en-US" altLang="zh-CN" sz="2400" kern="0" baseline="-25000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sz="2400" kern="0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(x)+0.7514G</a:t>
            </a:r>
            <a:r>
              <a:rPr lang="en-US" altLang="zh-CN" sz="2400" kern="0" baseline="-25000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altLang="zh-CN" sz="2400" kern="0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(x) ]</a:t>
            </a:r>
            <a:endParaRPr lang="zh-CN" altLang="zh-CN" sz="2400" kern="100" dirty="0">
              <a:solidFill>
                <a:srgbClr val="1023F4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3231024" y="87493"/>
          <a:ext cx="2177136" cy="75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0" r:id="rId4" imgW="1321691" imgH="457716" progId="Equation.3">
                  <p:embed/>
                </p:oleObj>
              </mc:Choice>
              <mc:Fallback>
                <p:oleObj r:id="rId4" imgW="1321691" imgH="457716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1024" y="87493"/>
                        <a:ext cx="2177136" cy="75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5771952" y="87494"/>
          <a:ext cx="2139022" cy="733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1" r:id="rId6" imgW="1335239" imgH="457796" progId="Equation.3">
                  <p:embed/>
                </p:oleObj>
              </mc:Choice>
              <mc:Fallback>
                <p:oleObj r:id="rId6" imgW="1335239" imgH="457796" progId="Equation.3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1952" y="87494"/>
                        <a:ext cx="2139022" cy="7332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14" y="1857847"/>
            <a:ext cx="8712587" cy="701323"/>
          </a:xfrm>
          <a:prstGeom prst="rect">
            <a:avLst/>
          </a:prstGeom>
        </p:spPr>
      </p:pic>
      <p:cxnSp>
        <p:nvCxnSpPr>
          <p:cNvPr id="13" name="直线连接符 12"/>
          <p:cNvCxnSpPr/>
          <p:nvPr/>
        </p:nvCxnSpPr>
        <p:spPr>
          <a:xfrm flipH="1">
            <a:off x="4680859" y="1898117"/>
            <a:ext cx="4315" cy="6207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 flipH="1">
            <a:off x="7228117" y="1919216"/>
            <a:ext cx="4315" cy="6207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H="1">
            <a:off x="9775375" y="1916212"/>
            <a:ext cx="4315" cy="6207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766" y="52367"/>
            <a:ext cx="2177408" cy="7588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1" y="2821971"/>
            <a:ext cx="8521313" cy="1665660"/>
          </a:xfrm>
          <a:prstGeom prst="rect">
            <a:avLst/>
          </a:prstGeom>
        </p:spPr>
      </p:pic>
      <p:cxnSp>
        <p:nvCxnSpPr>
          <p:cNvPr id="17" name="直线连接符 16"/>
          <p:cNvCxnSpPr/>
          <p:nvPr/>
        </p:nvCxnSpPr>
        <p:spPr>
          <a:xfrm flipH="1" flipV="1">
            <a:off x="5873818" y="5684182"/>
            <a:ext cx="672124" cy="542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 flipH="1" flipV="1">
            <a:off x="7724389" y="5678759"/>
            <a:ext cx="672124" cy="542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 flipH="1" flipV="1">
            <a:off x="9395770" y="5660905"/>
            <a:ext cx="672124" cy="542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763562" y="5769801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单个</a:t>
            </a:r>
            <a:r>
              <a:rPr lang="zh-CN" altLang="zh-CN" sz="2400" b="1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分类器</a:t>
            </a:r>
            <a:r>
              <a:rPr lang="zh-CN" altLang="en-US" sz="2400" b="1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都是比较</a:t>
            </a:r>
            <a:r>
              <a:rPr lang="zh-CN" altLang="en-US" sz="2400" b="1" ker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差的分类器</a:t>
            </a:r>
            <a:endParaRPr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2948084944"/>
      </p:ext>
    </p:extLst>
  </p:cSld>
  <p:clrMapOvr>
    <a:masterClrMapping/>
  </p:clrMapOvr>
  <p:extLst mod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Boosting</a:t>
            </a:r>
            <a:r>
              <a:rPr lang="zh-CN" altLang="en-US"/>
              <a:t> </a:t>
            </a:r>
            <a:r>
              <a:rPr lang="en-US" altLang="zh-CN"/>
              <a:t>– AdaBoost</a:t>
            </a:r>
            <a:r>
              <a:rPr lang="zh-CN" altLang="en-US"/>
              <a:t>算法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252" y="893689"/>
            <a:ext cx="7614799" cy="546760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80054" y="2927939"/>
            <a:ext cx="3694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当前分布学一个分类器</a:t>
            </a:r>
            <a:r>
              <a:rPr lang="en-US" altLang="zh-CN" sz="2000" dirty="0">
                <a:solidFill>
                  <a:srgbClr val="00B050"/>
                </a:solidFill>
              </a:rPr>
              <a:t>(</a:t>
            </a:r>
            <a:r>
              <a:rPr lang="zh-CN" altLang="en-US" sz="2000" dirty="0">
                <a:solidFill>
                  <a:srgbClr val="00B050"/>
                </a:solidFill>
              </a:rPr>
              <a:t>权值</a:t>
            </a:r>
            <a:r>
              <a:rPr lang="en-US" altLang="zh-CN" sz="2000" dirty="0">
                <a:solidFill>
                  <a:srgbClr val="00B050"/>
                </a:solidFill>
              </a:rPr>
              <a:t>)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8300" y="230007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初始化样本</a:t>
            </a:r>
            <a:r>
              <a:rPr lang="zh-CN" altLang="en-US" sz="2000" dirty="0">
                <a:solidFill>
                  <a:srgbClr val="00B050"/>
                </a:solidFill>
              </a:rPr>
              <a:t>权值</a:t>
            </a:r>
          </a:p>
        </p:txBody>
      </p:sp>
      <p:sp>
        <p:nvSpPr>
          <p:cNvPr id="6" name="矩形 5"/>
          <p:cNvSpPr/>
          <p:nvPr/>
        </p:nvSpPr>
        <p:spPr>
          <a:xfrm>
            <a:off x="5991275" y="3286377"/>
            <a:ext cx="2214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计算错误率</a:t>
            </a:r>
            <a:r>
              <a:rPr lang="en-US" altLang="zh-CN" sz="2000" dirty="0">
                <a:solidFill>
                  <a:srgbClr val="00B050"/>
                </a:solidFill>
              </a:rPr>
              <a:t>(</a:t>
            </a:r>
            <a:r>
              <a:rPr lang="zh-CN" altLang="en-US" sz="2000" dirty="0">
                <a:solidFill>
                  <a:srgbClr val="00B050"/>
                </a:solidFill>
              </a:rPr>
              <a:t>权值</a:t>
            </a:r>
            <a:r>
              <a:rPr lang="en-US" altLang="zh-CN" sz="2000" dirty="0">
                <a:solidFill>
                  <a:srgbClr val="00B050"/>
                </a:solidFill>
              </a:rPr>
              <a:t>)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91276" y="3583478"/>
            <a:ext cx="3954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如果错误率 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</a:rPr>
              <a:t>大于</a:t>
            </a:r>
            <a:r>
              <a:rPr lang="zh-CN" altLang="en-US" sz="2000" dirty="0">
                <a:solidFill>
                  <a:srgbClr val="FF0000"/>
                </a:solidFill>
              </a:rPr>
              <a:t> 随机猜测，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</a:rPr>
              <a:t>停止</a:t>
            </a:r>
          </a:p>
        </p:txBody>
      </p:sp>
      <p:sp>
        <p:nvSpPr>
          <p:cNvPr id="8" name="矩形 7"/>
          <p:cNvSpPr/>
          <p:nvPr/>
        </p:nvSpPr>
        <p:spPr>
          <a:xfrm>
            <a:off x="5980054" y="395400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调整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</a:rPr>
              <a:t>分类器的权值</a:t>
            </a:r>
          </a:p>
        </p:txBody>
      </p:sp>
      <p:sp>
        <p:nvSpPr>
          <p:cNvPr id="9" name="矩形 8"/>
          <p:cNvSpPr/>
          <p:nvPr/>
        </p:nvSpPr>
        <p:spPr>
          <a:xfrm>
            <a:off x="8587431" y="470017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调整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</a:rPr>
              <a:t>样本的权重</a:t>
            </a:r>
          </a:p>
        </p:txBody>
      </p:sp>
      <p:sp>
        <p:nvSpPr>
          <p:cNvPr id="10" name="矩形 9"/>
          <p:cNvSpPr/>
          <p:nvPr/>
        </p:nvSpPr>
        <p:spPr>
          <a:xfrm>
            <a:off x="6389030" y="5817783"/>
            <a:ext cx="4186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最终的分类器</a:t>
            </a:r>
            <a:r>
              <a:rPr lang="en-US" altLang="zh-CN" sz="2000" dirty="0">
                <a:solidFill>
                  <a:srgbClr val="1023F4"/>
                </a:solidFill>
              </a:rPr>
              <a:t>(</a:t>
            </a:r>
            <a:r>
              <a:rPr lang="zh-CN" altLang="en-US" sz="2000" dirty="0">
                <a:solidFill>
                  <a:srgbClr val="1023F4"/>
                </a:solidFill>
              </a:rPr>
              <a:t>基分类器的线性组合</a:t>
            </a:r>
            <a:r>
              <a:rPr lang="en-US" altLang="zh-CN" sz="2000" dirty="0">
                <a:solidFill>
                  <a:srgbClr val="1023F4"/>
                </a:solidFill>
              </a:rPr>
              <a:t>)</a:t>
            </a:r>
            <a:endParaRPr lang="zh-CN" altLang="en-US" sz="2000" dirty="0">
              <a:solidFill>
                <a:srgbClr val="1023F4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09445" y="172020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产生</a:t>
            </a:r>
            <a:r>
              <a:rPr lang="zh-CN" altLang="en-US" sz="2000">
                <a:solidFill>
                  <a:srgbClr val="FF0000"/>
                </a:solidFill>
              </a:rPr>
              <a:t>的分类器个数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233746"/>
      </p:ext>
    </p:extLst>
  </p:cSld>
  <p:clrMapOvr>
    <a:masterClrMapping/>
  </p:clrMapOvr>
  <p:extLst mod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D0EB29C5-CADE-584A-AED6-0F98121AD6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46" y="3340618"/>
            <a:ext cx="2868671" cy="2842048"/>
          </a:xfrm>
          <a:prstGeom prst="rect">
            <a:avLst/>
          </a:prstGeom>
        </p:spPr>
      </p:pic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x-none"/>
              <a:t>误差上限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21038" y="2841625"/>
            <a:ext cx="8970962" cy="57785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x-none" dirty="0"/>
              <a:t>当</a:t>
            </a:r>
            <a:r>
              <a:rPr lang="x-none" altLang="zh-CN" dirty="0"/>
              <a:t>G(x</a:t>
            </a:r>
            <a:r>
              <a:rPr lang="x-none" altLang="zh-CN" baseline="-25000" dirty="0"/>
              <a:t>i</a:t>
            </a:r>
            <a:r>
              <a:rPr lang="x-none" altLang="zh-CN" dirty="0"/>
              <a:t>)≠y</a:t>
            </a:r>
            <a:r>
              <a:rPr lang="x-none" altLang="zh-CN" baseline="-25000" dirty="0"/>
              <a:t>i</a:t>
            </a:r>
            <a:r>
              <a:rPr lang="zh-CN" altLang="x-none" dirty="0"/>
              <a:t>时，</a:t>
            </a:r>
            <a:r>
              <a:rPr lang="x-none" altLang="zh-CN" dirty="0">
                <a:solidFill>
                  <a:srgbClr val="1023F4"/>
                </a:solidFill>
              </a:rPr>
              <a:t>y</a:t>
            </a:r>
            <a:r>
              <a:rPr lang="x-none" altLang="zh-CN" baseline="-25000" dirty="0">
                <a:solidFill>
                  <a:srgbClr val="1023F4"/>
                </a:solidFill>
              </a:rPr>
              <a:t>i</a:t>
            </a:r>
            <a:r>
              <a:rPr lang="x-none" altLang="zh-CN" dirty="0">
                <a:solidFill>
                  <a:srgbClr val="1023F4"/>
                </a:solidFill>
              </a:rPr>
              <a:t>*f(x</a:t>
            </a:r>
            <a:r>
              <a:rPr lang="x-none" altLang="zh-CN" baseline="-25000" dirty="0">
                <a:solidFill>
                  <a:srgbClr val="1023F4"/>
                </a:solidFill>
              </a:rPr>
              <a:t>i</a:t>
            </a:r>
            <a:r>
              <a:rPr lang="x-none" altLang="zh-CN" dirty="0">
                <a:solidFill>
                  <a:srgbClr val="1023F4"/>
                </a:solidFill>
              </a:rPr>
              <a:t>)&lt;0</a:t>
            </a:r>
            <a:r>
              <a:rPr lang="zh-CN" altLang="x-none" dirty="0"/>
              <a:t>，因而</a:t>
            </a:r>
            <a:r>
              <a:rPr lang="x-none" altLang="zh-CN" dirty="0">
                <a:solidFill>
                  <a:srgbClr val="C00000"/>
                </a:solidFill>
              </a:rPr>
              <a:t>exp(-y</a:t>
            </a:r>
            <a:r>
              <a:rPr lang="x-none" altLang="zh-CN" baseline="-25000" dirty="0">
                <a:solidFill>
                  <a:srgbClr val="C00000"/>
                </a:solidFill>
              </a:rPr>
              <a:t>i</a:t>
            </a:r>
            <a:r>
              <a:rPr lang="x-none" altLang="zh-CN" dirty="0">
                <a:solidFill>
                  <a:srgbClr val="C00000"/>
                </a:solidFill>
              </a:rPr>
              <a:t>*f(x</a:t>
            </a:r>
            <a:r>
              <a:rPr lang="x-none" altLang="zh-CN" baseline="-25000" dirty="0">
                <a:solidFill>
                  <a:srgbClr val="C00000"/>
                </a:solidFill>
              </a:rPr>
              <a:t>i</a:t>
            </a:r>
            <a:r>
              <a:rPr lang="x-none" altLang="zh-CN" dirty="0">
                <a:solidFill>
                  <a:srgbClr val="C00000"/>
                </a:solidFill>
              </a:rPr>
              <a:t>))≥1</a:t>
            </a:r>
            <a:r>
              <a:rPr lang="zh-CN" altLang="x-none" dirty="0"/>
              <a:t>，前半部分得证。</a:t>
            </a:r>
          </a:p>
        </p:txBody>
      </p:sp>
      <p:graphicFrame>
        <p:nvGraphicFramePr>
          <p:cNvPr id="37892" name="Object 4"/>
          <p:cNvGraphicFramePr>
            <a:graphicFrameLocks noChangeAspect="1"/>
          </p:cNvGraphicFramePr>
          <p:nvPr>
            <p:extLst/>
          </p:nvPr>
        </p:nvGraphicFramePr>
        <p:xfrm>
          <a:off x="3281469" y="1823325"/>
          <a:ext cx="6071273" cy="856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3" r:id="rId4" imgW="3059372" imgH="431613" progId="Equation.3">
                  <p:embed/>
                </p:oleObj>
              </mc:Choice>
              <mc:Fallback>
                <p:oleObj r:id="rId4" imgW="3059372" imgH="431613" progId="Equation.3">
                  <p:embed/>
                  <p:pic>
                    <p:nvPicPr>
                      <p:cNvPr id="378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469" y="1823325"/>
                        <a:ext cx="6071273" cy="856426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1023F4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827830" y="1137828"/>
            <a:ext cx="8576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【</a:t>
            </a:r>
            <a:r>
              <a:rPr lang="zh-CN" altLang="en-US" sz="2800" dirty="0">
                <a:solidFill>
                  <a:srgbClr val="1023F4"/>
                </a:solidFill>
              </a:rPr>
              <a:t>定理</a:t>
            </a:r>
            <a:r>
              <a:rPr lang="en-US" altLang="zh-CN" sz="2800" dirty="0"/>
              <a:t>】</a:t>
            </a:r>
            <a:r>
              <a:rPr lang="en-US" altLang="zh-CN" sz="2800" dirty="0" err="1"/>
              <a:t>Adaboost</a:t>
            </a:r>
            <a:r>
              <a:rPr lang="zh-CN" altLang="en-US" sz="2800" dirty="0"/>
              <a:t> 算法最终分类器的</a:t>
            </a:r>
            <a:r>
              <a:rPr lang="zh-CN" altLang="en-US" sz="2800" dirty="0">
                <a:solidFill>
                  <a:srgbClr val="1023F4"/>
                </a:solidFill>
              </a:rPr>
              <a:t>训练误差界</a:t>
            </a:r>
            <a:r>
              <a:rPr lang="zh-CN" altLang="en-US" sz="2800" dirty="0"/>
              <a:t>为：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D382E91-EA8D-A741-80C3-071F597210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59" y="3340618"/>
            <a:ext cx="3554781" cy="280527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9541581-C515-5743-9306-E2F0867398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583" y="6250932"/>
            <a:ext cx="1222530" cy="393554"/>
          </a:xfrm>
          <a:prstGeom prst="rect">
            <a:avLst/>
          </a:prstGeom>
        </p:spPr>
      </p:pic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1A80C018-AC25-C34E-B60F-733B80DEB999}"/>
              </a:ext>
            </a:extLst>
          </p:cNvPr>
          <p:cNvCxnSpPr>
            <a:cxnSpLocks/>
          </p:cNvCxnSpPr>
          <p:nvPr/>
        </p:nvCxnSpPr>
        <p:spPr>
          <a:xfrm>
            <a:off x="2772690" y="5254873"/>
            <a:ext cx="169648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FD714C17-8A7D-3A47-A3C5-9D4D562A8952}"/>
              </a:ext>
            </a:extLst>
          </p:cNvPr>
          <p:cNvCxnSpPr>
            <a:cxnSpLocks/>
          </p:cNvCxnSpPr>
          <p:nvPr/>
        </p:nvCxnSpPr>
        <p:spPr>
          <a:xfrm>
            <a:off x="2772689" y="6145896"/>
            <a:ext cx="1696487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09943A1F-4976-3145-96AE-8AA0312C3AB7}"/>
              </a:ext>
            </a:extLst>
          </p:cNvPr>
          <p:cNvSpPr/>
          <p:nvPr/>
        </p:nvSpPr>
        <p:spPr>
          <a:xfrm>
            <a:off x="4367873" y="4126334"/>
            <a:ext cx="27068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6754D"/>
                </a:solidFill>
                <a:cs typeface="Verdana"/>
              </a:rPr>
              <a:t>0/</a:t>
            </a:r>
            <a:r>
              <a:rPr lang="en-US" altLang="zh-CN" b="1" spc="-5" dirty="0">
                <a:solidFill>
                  <a:srgbClr val="16754D"/>
                </a:solidFill>
                <a:cs typeface="Verdana"/>
              </a:rPr>
              <a:t>1</a:t>
            </a:r>
            <a:r>
              <a:rPr lang="zh-CN" altLang="en-US" b="1" spc="10" dirty="0">
                <a:solidFill>
                  <a:srgbClr val="16754D"/>
                </a:solidFill>
                <a:latin typeface="FangSong"/>
                <a:cs typeface="FangSong"/>
              </a:rPr>
              <a:t>损失</a:t>
            </a:r>
            <a:r>
              <a:rPr lang="zh-CN" altLang="en-US" b="1" dirty="0">
                <a:solidFill>
                  <a:srgbClr val="16754D"/>
                </a:solidFill>
                <a:latin typeface="FangSong"/>
                <a:cs typeface="FangSong"/>
              </a:rPr>
              <a:t>函数</a:t>
            </a:r>
            <a:endParaRPr lang="en-US" altLang="zh-CN" b="1" dirty="0">
              <a:solidFill>
                <a:srgbClr val="16754D"/>
              </a:solidFill>
              <a:latin typeface="FangSong"/>
              <a:cs typeface="FangSong"/>
            </a:endParaRPr>
          </a:p>
          <a:p>
            <a:r>
              <a:rPr lang="zh-CN" altLang="en-US" b="1" spc="-400" dirty="0">
                <a:solidFill>
                  <a:srgbClr val="16754D"/>
                </a:solidFill>
                <a:latin typeface="FangSong"/>
                <a:cs typeface="FangSong"/>
              </a:rPr>
              <a:t> </a:t>
            </a:r>
            <a:r>
              <a:rPr lang="en-US" altLang="zh-CN" b="1" spc="-15" dirty="0">
                <a:solidFill>
                  <a:srgbClr val="16754D"/>
                </a:solidFill>
                <a:cs typeface="Verdana"/>
              </a:rPr>
              <a:t>(0/1</a:t>
            </a:r>
            <a:r>
              <a:rPr lang="zh-CN" altLang="en-US" b="1" spc="5" dirty="0">
                <a:solidFill>
                  <a:srgbClr val="16754D"/>
                </a:solidFill>
                <a:cs typeface="Verdana"/>
              </a:rPr>
              <a:t> </a:t>
            </a:r>
            <a:r>
              <a:rPr lang="en" altLang="zh-CN" b="1" spc="5" dirty="0">
                <a:solidFill>
                  <a:srgbClr val="16754D"/>
                </a:solidFill>
                <a:cs typeface="Verdana"/>
              </a:rPr>
              <a:t>l</a:t>
            </a:r>
            <a:r>
              <a:rPr lang="en" altLang="zh-CN" b="1" spc="-10" dirty="0">
                <a:solidFill>
                  <a:srgbClr val="16754D"/>
                </a:solidFill>
                <a:cs typeface="Verdana"/>
              </a:rPr>
              <a:t>oss</a:t>
            </a:r>
            <a:r>
              <a:rPr lang="en" altLang="zh-CN" b="1" dirty="0">
                <a:solidFill>
                  <a:srgbClr val="16754D"/>
                </a:solidFill>
                <a:cs typeface="Verdana"/>
              </a:rPr>
              <a:t> </a:t>
            </a:r>
            <a:r>
              <a:rPr lang="en" altLang="zh-CN" b="1" spc="-10" dirty="0">
                <a:solidFill>
                  <a:srgbClr val="16754D"/>
                </a:solidFill>
                <a:cs typeface="Verdana"/>
              </a:rPr>
              <a:t>fu</a:t>
            </a:r>
            <a:r>
              <a:rPr lang="en" altLang="zh-CN" b="1" dirty="0">
                <a:solidFill>
                  <a:srgbClr val="16754D"/>
                </a:solidFill>
                <a:cs typeface="Verdana"/>
              </a:rPr>
              <a:t>nct</a:t>
            </a:r>
            <a:r>
              <a:rPr lang="en" altLang="zh-CN" b="1" spc="5" dirty="0">
                <a:solidFill>
                  <a:srgbClr val="16754D"/>
                </a:solidFill>
                <a:cs typeface="Verdana"/>
              </a:rPr>
              <a:t>i</a:t>
            </a:r>
            <a:r>
              <a:rPr lang="en" altLang="zh-CN" b="1" spc="-15" dirty="0">
                <a:solidFill>
                  <a:srgbClr val="16754D"/>
                </a:solidFill>
                <a:cs typeface="Verdana"/>
              </a:rPr>
              <a:t>on</a:t>
            </a:r>
            <a:r>
              <a:rPr lang="en" altLang="zh-CN" b="1" spc="-20" dirty="0">
                <a:solidFill>
                  <a:srgbClr val="16754D"/>
                </a:solidFill>
                <a:cs typeface="Verdana"/>
              </a:rPr>
              <a:t>)</a:t>
            </a:r>
            <a:endParaRPr lang="zh-CN" altLang="en-US" b="1" dirty="0">
              <a:solidFill>
                <a:srgbClr val="1675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62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一、个体与集成</a:t>
            </a:r>
          </a:p>
        </p:txBody>
      </p:sp>
    </p:spTree>
    <p:extLst>
      <p:ext uri="{BB962C8B-B14F-4D97-AF65-F5344CB8AC3E}">
        <p14:creationId xmlns:p14="http://schemas.microsoft.com/office/powerpoint/2010/main" val="635696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替代损失 </a:t>
            </a:r>
            <a:r>
              <a:rPr lang="en-US" altLang="zh-CN"/>
              <a:t>(</a:t>
            </a:r>
            <a:r>
              <a:rPr lang="en-US"/>
              <a:t>surrogate loss)</a:t>
            </a:r>
          </a:p>
        </p:txBody>
      </p:sp>
      <p:sp>
        <p:nvSpPr>
          <p:cNvPr id="3" name="object 3"/>
          <p:cNvSpPr/>
          <p:nvPr/>
        </p:nvSpPr>
        <p:spPr>
          <a:xfrm>
            <a:off x="5839714" y="1207769"/>
            <a:ext cx="127000" cy="3552190"/>
          </a:xfrm>
          <a:custGeom>
            <a:avLst/>
            <a:gdLst/>
            <a:ahLst/>
            <a:cxnLst/>
            <a:rect l="l" t="t" r="r" b="b"/>
            <a:pathLst>
              <a:path w="127000" h="3552190">
                <a:moveTo>
                  <a:pt x="73406" y="114299"/>
                </a:moveTo>
                <a:lnTo>
                  <a:pt x="53594" y="114299"/>
                </a:lnTo>
                <a:lnTo>
                  <a:pt x="53594" y="3551808"/>
                </a:lnTo>
                <a:lnTo>
                  <a:pt x="73406" y="3551808"/>
                </a:lnTo>
                <a:lnTo>
                  <a:pt x="73406" y="114299"/>
                </a:lnTo>
                <a:close/>
              </a:path>
              <a:path w="127000" h="3552190">
                <a:moveTo>
                  <a:pt x="63500" y="0"/>
                </a:moveTo>
                <a:lnTo>
                  <a:pt x="0" y="126999"/>
                </a:lnTo>
                <a:lnTo>
                  <a:pt x="53594" y="126999"/>
                </a:lnTo>
                <a:lnTo>
                  <a:pt x="53594" y="114299"/>
                </a:lnTo>
                <a:lnTo>
                  <a:pt x="120650" y="114299"/>
                </a:lnTo>
                <a:lnTo>
                  <a:pt x="63500" y="0"/>
                </a:lnTo>
                <a:close/>
              </a:path>
              <a:path w="127000" h="3552190">
                <a:moveTo>
                  <a:pt x="120650" y="114299"/>
                </a:moveTo>
                <a:lnTo>
                  <a:pt x="73406" y="114299"/>
                </a:lnTo>
                <a:lnTo>
                  <a:pt x="73406" y="126999"/>
                </a:lnTo>
                <a:lnTo>
                  <a:pt x="127000" y="126999"/>
                </a:lnTo>
                <a:lnTo>
                  <a:pt x="120650" y="11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83458" y="4679950"/>
            <a:ext cx="5432425" cy="127000"/>
          </a:xfrm>
          <a:custGeom>
            <a:avLst/>
            <a:gdLst/>
            <a:ahLst/>
            <a:cxnLst/>
            <a:rect l="l" t="t" r="r" b="b"/>
            <a:pathLst>
              <a:path w="5432425" h="127000">
                <a:moveTo>
                  <a:pt x="5305171" y="0"/>
                </a:moveTo>
                <a:lnTo>
                  <a:pt x="5305171" y="127000"/>
                </a:lnTo>
                <a:lnTo>
                  <a:pt x="5412359" y="73405"/>
                </a:lnTo>
                <a:lnTo>
                  <a:pt x="5317998" y="73405"/>
                </a:lnTo>
                <a:lnTo>
                  <a:pt x="5317998" y="53593"/>
                </a:lnTo>
                <a:lnTo>
                  <a:pt x="5412359" y="53593"/>
                </a:lnTo>
                <a:lnTo>
                  <a:pt x="5305171" y="0"/>
                </a:lnTo>
                <a:close/>
              </a:path>
              <a:path w="5432425" h="127000">
                <a:moveTo>
                  <a:pt x="5305171" y="53593"/>
                </a:moveTo>
                <a:lnTo>
                  <a:pt x="0" y="53593"/>
                </a:lnTo>
                <a:lnTo>
                  <a:pt x="0" y="73405"/>
                </a:lnTo>
                <a:lnTo>
                  <a:pt x="5305171" y="73405"/>
                </a:lnTo>
                <a:lnTo>
                  <a:pt x="5305171" y="53593"/>
                </a:lnTo>
                <a:close/>
              </a:path>
              <a:path w="5432425" h="127000">
                <a:moveTo>
                  <a:pt x="5412359" y="53593"/>
                </a:moveTo>
                <a:lnTo>
                  <a:pt x="5317998" y="53593"/>
                </a:lnTo>
                <a:lnTo>
                  <a:pt x="5317998" y="73405"/>
                </a:lnTo>
                <a:lnTo>
                  <a:pt x="5412359" y="73405"/>
                </a:lnTo>
                <a:lnTo>
                  <a:pt x="5432171" y="63499"/>
                </a:lnTo>
                <a:lnTo>
                  <a:pt x="5412359" y="535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36602" y="4833313"/>
            <a:ext cx="119380" cy="128270"/>
          </a:xfrm>
          <a:custGeom>
            <a:avLst/>
            <a:gdLst/>
            <a:ahLst/>
            <a:cxnLst/>
            <a:rect l="l" t="t" r="r" b="b"/>
            <a:pathLst>
              <a:path w="119379" h="128270">
                <a:moveTo>
                  <a:pt x="107432" y="19319"/>
                </a:moveTo>
                <a:lnTo>
                  <a:pt x="42972" y="19319"/>
                </a:lnTo>
                <a:lnTo>
                  <a:pt x="93107" y="31396"/>
                </a:lnTo>
                <a:lnTo>
                  <a:pt x="33423" y="89372"/>
                </a:lnTo>
                <a:lnTo>
                  <a:pt x="28648" y="89372"/>
                </a:lnTo>
                <a:lnTo>
                  <a:pt x="28648" y="94189"/>
                </a:lnTo>
                <a:lnTo>
                  <a:pt x="11937" y="111100"/>
                </a:lnTo>
                <a:lnTo>
                  <a:pt x="9549" y="111100"/>
                </a:lnTo>
                <a:lnTo>
                  <a:pt x="9549" y="115934"/>
                </a:lnTo>
                <a:lnTo>
                  <a:pt x="7162" y="118343"/>
                </a:lnTo>
                <a:lnTo>
                  <a:pt x="4775" y="118343"/>
                </a:lnTo>
                <a:lnTo>
                  <a:pt x="4775" y="123177"/>
                </a:lnTo>
                <a:lnTo>
                  <a:pt x="0" y="128011"/>
                </a:lnTo>
                <a:lnTo>
                  <a:pt x="7162" y="128011"/>
                </a:lnTo>
                <a:lnTo>
                  <a:pt x="26261" y="111100"/>
                </a:lnTo>
                <a:lnTo>
                  <a:pt x="26261" y="108692"/>
                </a:lnTo>
                <a:lnTo>
                  <a:pt x="52522" y="108692"/>
                </a:lnTo>
                <a:lnTo>
                  <a:pt x="35818" y="94189"/>
                </a:lnTo>
                <a:lnTo>
                  <a:pt x="107432" y="24153"/>
                </a:lnTo>
                <a:lnTo>
                  <a:pt x="107432" y="19319"/>
                </a:lnTo>
                <a:close/>
              </a:path>
              <a:path w="119379" h="128270">
                <a:moveTo>
                  <a:pt x="52522" y="108692"/>
                </a:moveTo>
                <a:lnTo>
                  <a:pt x="26261" y="108692"/>
                </a:lnTo>
                <a:lnTo>
                  <a:pt x="59684" y="128011"/>
                </a:lnTo>
                <a:lnTo>
                  <a:pt x="81170" y="128011"/>
                </a:lnTo>
                <a:lnTo>
                  <a:pt x="59684" y="111100"/>
                </a:lnTo>
                <a:lnTo>
                  <a:pt x="52522" y="108692"/>
                </a:lnTo>
                <a:close/>
              </a:path>
              <a:path w="119379" h="128270">
                <a:moveTo>
                  <a:pt x="109818" y="84538"/>
                </a:moveTo>
                <a:lnTo>
                  <a:pt x="107432" y="86946"/>
                </a:lnTo>
                <a:lnTo>
                  <a:pt x="105044" y="86946"/>
                </a:lnTo>
                <a:lnTo>
                  <a:pt x="105044" y="91781"/>
                </a:lnTo>
                <a:lnTo>
                  <a:pt x="102657" y="91781"/>
                </a:lnTo>
                <a:lnTo>
                  <a:pt x="102657" y="96615"/>
                </a:lnTo>
                <a:lnTo>
                  <a:pt x="83558" y="111100"/>
                </a:lnTo>
                <a:lnTo>
                  <a:pt x="100277" y="111100"/>
                </a:lnTo>
                <a:lnTo>
                  <a:pt x="102657" y="108692"/>
                </a:lnTo>
                <a:lnTo>
                  <a:pt x="102657" y="103858"/>
                </a:lnTo>
                <a:lnTo>
                  <a:pt x="105044" y="103858"/>
                </a:lnTo>
                <a:lnTo>
                  <a:pt x="105044" y="99023"/>
                </a:lnTo>
                <a:lnTo>
                  <a:pt x="107432" y="99023"/>
                </a:lnTo>
                <a:lnTo>
                  <a:pt x="107432" y="94189"/>
                </a:lnTo>
                <a:lnTo>
                  <a:pt x="109818" y="94189"/>
                </a:lnTo>
                <a:lnTo>
                  <a:pt x="109818" y="84538"/>
                </a:lnTo>
                <a:close/>
              </a:path>
              <a:path w="119379" h="128270">
                <a:moveTo>
                  <a:pt x="66847" y="0"/>
                </a:moveTo>
                <a:lnTo>
                  <a:pt x="35811" y="12076"/>
                </a:lnTo>
                <a:lnTo>
                  <a:pt x="33423" y="12076"/>
                </a:lnTo>
                <a:lnTo>
                  <a:pt x="33423" y="16911"/>
                </a:lnTo>
                <a:lnTo>
                  <a:pt x="31035" y="16911"/>
                </a:lnTo>
                <a:lnTo>
                  <a:pt x="31035" y="21745"/>
                </a:lnTo>
                <a:lnTo>
                  <a:pt x="28648" y="24153"/>
                </a:lnTo>
                <a:lnTo>
                  <a:pt x="26261" y="24153"/>
                </a:lnTo>
                <a:lnTo>
                  <a:pt x="26261" y="31396"/>
                </a:lnTo>
                <a:lnTo>
                  <a:pt x="23874" y="33804"/>
                </a:lnTo>
                <a:lnTo>
                  <a:pt x="31035" y="33804"/>
                </a:lnTo>
                <a:lnTo>
                  <a:pt x="31035" y="28988"/>
                </a:lnTo>
                <a:lnTo>
                  <a:pt x="33423" y="28988"/>
                </a:lnTo>
                <a:lnTo>
                  <a:pt x="42972" y="21745"/>
                </a:lnTo>
                <a:lnTo>
                  <a:pt x="42972" y="19319"/>
                </a:lnTo>
                <a:lnTo>
                  <a:pt x="85945" y="19319"/>
                </a:lnTo>
                <a:lnTo>
                  <a:pt x="66847" y="2408"/>
                </a:lnTo>
                <a:lnTo>
                  <a:pt x="66847" y="0"/>
                </a:lnTo>
                <a:close/>
              </a:path>
              <a:path w="119379" h="128270">
                <a:moveTo>
                  <a:pt x="119368" y="0"/>
                </a:moveTo>
                <a:lnTo>
                  <a:pt x="114594" y="2408"/>
                </a:lnTo>
                <a:lnTo>
                  <a:pt x="112206" y="2408"/>
                </a:lnTo>
                <a:lnTo>
                  <a:pt x="112206" y="7242"/>
                </a:lnTo>
                <a:lnTo>
                  <a:pt x="109818" y="7242"/>
                </a:lnTo>
                <a:lnTo>
                  <a:pt x="109818" y="12076"/>
                </a:lnTo>
                <a:lnTo>
                  <a:pt x="100269" y="19319"/>
                </a:lnTo>
                <a:lnTo>
                  <a:pt x="109818" y="19319"/>
                </a:lnTo>
                <a:lnTo>
                  <a:pt x="114594" y="14485"/>
                </a:lnTo>
                <a:lnTo>
                  <a:pt x="114594" y="9668"/>
                </a:lnTo>
                <a:lnTo>
                  <a:pt x="116981" y="9668"/>
                </a:lnTo>
                <a:lnTo>
                  <a:pt x="119368" y="7242"/>
                </a:lnTo>
                <a:lnTo>
                  <a:pt x="119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82087" y="1201368"/>
            <a:ext cx="108585" cy="205740"/>
          </a:xfrm>
          <a:custGeom>
            <a:avLst/>
            <a:gdLst/>
            <a:ahLst/>
            <a:cxnLst/>
            <a:rect l="l" t="t" r="r" b="b"/>
            <a:pathLst>
              <a:path w="108585" h="205740">
                <a:moveTo>
                  <a:pt x="36159" y="161916"/>
                </a:moveTo>
                <a:lnTo>
                  <a:pt x="21694" y="161916"/>
                </a:lnTo>
                <a:lnTo>
                  <a:pt x="24107" y="173997"/>
                </a:lnTo>
                <a:lnTo>
                  <a:pt x="26516" y="181247"/>
                </a:lnTo>
                <a:lnTo>
                  <a:pt x="33750" y="195749"/>
                </a:lnTo>
                <a:lnTo>
                  <a:pt x="40981" y="202995"/>
                </a:lnTo>
                <a:lnTo>
                  <a:pt x="45802" y="205412"/>
                </a:lnTo>
                <a:lnTo>
                  <a:pt x="67497" y="205412"/>
                </a:lnTo>
                <a:lnTo>
                  <a:pt x="77136" y="200583"/>
                </a:lnTo>
                <a:lnTo>
                  <a:pt x="79547" y="198166"/>
                </a:lnTo>
                <a:lnTo>
                  <a:pt x="50624" y="198166"/>
                </a:lnTo>
                <a:lnTo>
                  <a:pt x="45802" y="195749"/>
                </a:lnTo>
                <a:lnTo>
                  <a:pt x="43389" y="193332"/>
                </a:lnTo>
                <a:lnTo>
                  <a:pt x="40981" y="188498"/>
                </a:lnTo>
                <a:lnTo>
                  <a:pt x="38568" y="181247"/>
                </a:lnTo>
                <a:lnTo>
                  <a:pt x="36159" y="161916"/>
                </a:lnTo>
                <a:close/>
              </a:path>
              <a:path w="108585" h="205740">
                <a:moveTo>
                  <a:pt x="98831" y="176414"/>
                </a:moveTo>
                <a:lnTo>
                  <a:pt x="91600" y="178830"/>
                </a:lnTo>
                <a:lnTo>
                  <a:pt x="81957" y="188498"/>
                </a:lnTo>
                <a:lnTo>
                  <a:pt x="77136" y="190915"/>
                </a:lnTo>
                <a:lnTo>
                  <a:pt x="74727" y="193332"/>
                </a:lnTo>
                <a:lnTo>
                  <a:pt x="65084" y="198166"/>
                </a:lnTo>
                <a:lnTo>
                  <a:pt x="79547" y="198166"/>
                </a:lnTo>
                <a:lnTo>
                  <a:pt x="81957" y="195749"/>
                </a:lnTo>
                <a:lnTo>
                  <a:pt x="86779" y="193332"/>
                </a:lnTo>
                <a:lnTo>
                  <a:pt x="98831" y="181247"/>
                </a:lnTo>
                <a:lnTo>
                  <a:pt x="98831" y="176414"/>
                </a:lnTo>
                <a:close/>
              </a:path>
              <a:path w="108585" h="205740">
                <a:moveTo>
                  <a:pt x="57854" y="62835"/>
                </a:moveTo>
                <a:lnTo>
                  <a:pt x="40981" y="62835"/>
                </a:lnTo>
                <a:lnTo>
                  <a:pt x="40981" y="67665"/>
                </a:lnTo>
                <a:lnTo>
                  <a:pt x="38568" y="67665"/>
                </a:lnTo>
                <a:lnTo>
                  <a:pt x="38568" y="74916"/>
                </a:lnTo>
                <a:lnTo>
                  <a:pt x="36159" y="74916"/>
                </a:lnTo>
                <a:lnTo>
                  <a:pt x="36159" y="82166"/>
                </a:lnTo>
                <a:lnTo>
                  <a:pt x="33750" y="82166"/>
                </a:lnTo>
                <a:lnTo>
                  <a:pt x="33750" y="89417"/>
                </a:lnTo>
                <a:lnTo>
                  <a:pt x="31337" y="89417"/>
                </a:lnTo>
                <a:lnTo>
                  <a:pt x="31337" y="99085"/>
                </a:lnTo>
                <a:lnTo>
                  <a:pt x="28929" y="99085"/>
                </a:lnTo>
                <a:lnTo>
                  <a:pt x="28929" y="111165"/>
                </a:lnTo>
                <a:lnTo>
                  <a:pt x="26516" y="111165"/>
                </a:lnTo>
                <a:lnTo>
                  <a:pt x="26516" y="123250"/>
                </a:lnTo>
                <a:lnTo>
                  <a:pt x="24107" y="123250"/>
                </a:lnTo>
                <a:lnTo>
                  <a:pt x="24107" y="152249"/>
                </a:lnTo>
                <a:lnTo>
                  <a:pt x="0" y="176414"/>
                </a:lnTo>
                <a:lnTo>
                  <a:pt x="2412" y="178830"/>
                </a:lnTo>
                <a:lnTo>
                  <a:pt x="7234" y="178830"/>
                </a:lnTo>
                <a:lnTo>
                  <a:pt x="21694" y="164333"/>
                </a:lnTo>
                <a:lnTo>
                  <a:pt x="21694" y="161916"/>
                </a:lnTo>
                <a:lnTo>
                  <a:pt x="36159" y="161916"/>
                </a:lnTo>
                <a:lnTo>
                  <a:pt x="36159" y="157082"/>
                </a:lnTo>
                <a:lnTo>
                  <a:pt x="38568" y="157082"/>
                </a:lnTo>
                <a:lnTo>
                  <a:pt x="38568" y="142581"/>
                </a:lnTo>
                <a:lnTo>
                  <a:pt x="40981" y="142581"/>
                </a:lnTo>
                <a:lnTo>
                  <a:pt x="53030" y="130501"/>
                </a:lnTo>
                <a:lnTo>
                  <a:pt x="40981" y="130501"/>
                </a:lnTo>
                <a:lnTo>
                  <a:pt x="40981" y="125667"/>
                </a:lnTo>
                <a:lnTo>
                  <a:pt x="43389" y="125667"/>
                </a:lnTo>
                <a:lnTo>
                  <a:pt x="43389" y="115999"/>
                </a:lnTo>
                <a:lnTo>
                  <a:pt x="45802" y="115999"/>
                </a:lnTo>
                <a:lnTo>
                  <a:pt x="45802" y="106331"/>
                </a:lnTo>
                <a:lnTo>
                  <a:pt x="48211" y="106331"/>
                </a:lnTo>
                <a:lnTo>
                  <a:pt x="48211" y="96668"/>
                </a:lnTo>
                <a:lnTo>
                  <a:pt x="50624" y="96668"/>
                </a:lnTo>
                <a:lnTo>
                  <a:pt x="50624" y="87000"/>
                </a:lnTo>
                <a:lnTo>
                  <a:pt x="53032" y="87000"/>
                </a:lnTo>
                <a:lnTo>
                  <a:pt x="53032" y="79749"/>
                </a:lnTo>
                <a:lnTo>
                  <a:pt x="55441" y="79749"/>
                </a:lnTo>
                <a:lnTo>
                  <a:pt x="55441" y="72499"/>
                </a:lnTo>
                <a:lnTo>
                  <a:pt x="57854" y="72499"/>
                </a:lnTo>
                <a:lnTo>
                  <a:pt x="57854" y="62835"/>
                </a:lnTo>
                <a:close/>
              </a:path>
              <a:path w="108585" h="205740">
                <a:moveTo>
                  <a:pt x="72314" y="103914"/>
                </a:moveTo>
                <a:lnTo>
                  <a:pt x="65084" y="103914"/>
                </a:lnTo>
                <a:lnTo>
                  <a:pt x="65084" y="108748"/>
                </a:lnTo>
                <a:lnTo>
                  <a:pt x="43389" y="130501"/>
                </a:lnTo>
                <a:lnTo>
                  <a:pt x="53030" y="130501"/>
                </a:lnTo>
                <a:lnTo>
                  <a:pt x="65084" y="118416"/>
                </a:lnTo>
                <a:lnTo>
                  <a:pt x="65084" y="113582"/>
                </a:lnTo>
                <a:lnTo>
                  <a:pt x="67497" y="113582"/>
                </a:lnTo>
                <a:lnTo>
                  <a:pt x="72314" y="108748"/>
                </a:lnTo>
                <a:lnTo>
                  <a:pt x="72314" y="103914"/>
                </a:lnTo>
                <a:close/>
              </a:path>
              <a:path w="108585" h="205740">
                <a:moveTo>
                  <a:pt x="96422" y="65252"/>
                </a:moveTo>
                <a:lnTo>
                  <a:pt x="91600" y="65252"/>
                </a:lnTo>
                <a:lnTo>
                  <a:pt x="91600" y="70082"/>
                </a:lnTo>
                <a:lnTo>
                  <a:pt x="89188" y="72499"/>
                </a:lnTo>
                <a:lnTo>
                  <a:pt x="86779" y="72499"/>
                </a:lnTo>
                <a:lnTo>
                  <a:pt x="86779" y="77333"/>
                </a:lnTo>
                <a:lnTo>
                  <a:pt x="84370" y="77333"/>
                </a:lnTo>
                <a:lnTo>
                  <a:pt x="84370" y="82166"/>
                </a:lnTo>
                <a:lnTo>
                  <a:pt x="81957" y="84583"/>
                </a:lnTo>
                <a:lnTo>
                  <a:pt x="79549" y="84583"/>
                </a:lnTo>
                <a:lnTo>
                  <a:pt x="79549" y="89417"/>
                </a:lnTo>
                <a:lnTo>
                  <a:pt x="77136" y="91834"/>
                </a:lnTo>
                <a:lnTo>
                  <a:pt x="74727" y="91834"/>
                </a:lnTo>
                <a:lnTo>
                  <a:pt x="74727" y="96668"/>
                </a:lnTo>
                <a:lnTo>
                  <a:pt x="67497" y="103914"/>
                </a:lnTo>
                <a:lnTo>
                  <a:pt x="74727" y="103914"/>
                </a:lnTo>
                <a:lnTo>
                  <a:pt x="79549" y="99085"/>
                </a:lnTo>
                <a:lnTo>
                  <a:pt x="79549" y="94251"/>
                </a:lnTo>
                <a:lnTo>
                  <a:pt x="81957" y="94251"/>
                </a:lnTo>
                <a:lnTo>
                  <a:pt x="84370" y="91834"/>
                </a:lnTo>
                <a:lnTo>
                  <a:pt x="84370" y="87000"/>
                </a:lnTo>
                <a:lnTo>
                  <a:pt x="86779" y="87000"/>
                </a:lnTo>
                <a:lnTo>
                  <a:pt x="89188" y="84583"/>
                </a:lnTo>
                <a:lnTo>
                  <a:pt x="89188" y="79749"/>
                </a:lnTo>
                <a:lnTo>
                  <a:pt x="91600" y="79749"/>
                </a:lnTo>
                <a:lnTo>
                  <a:pt x="91600" y="74916"/>
                </a:lnTo>
                <a:lnTo>
                  <a:pt x="94009" y="74916"/>
                </a:lnTo>
                <a:lnTo>
                  <a:pt x="94009" y="70082"/>
                </a:lnTo>
                <a:lnTo>
                  <a:pt x="96422" y="70082"/>
                </a:lnTo>
                <a:lnTo>
                  <a:pt x="96422" y="65252"/>
                </a:lnTo>
                <a:close/>
              </a:path>
              <a:path w="108585" h="205740">
                <a:moveTo>
                  <a:pt x="103652" y="48334"/>
                </a:moveTo>
                <a:lnTo>
                  <a:pt x="98831" y="48334"/>
                </a:lnTo>
                <a:lnTo>
                  <a:pt x="98831" y="53168"/>
                </a:lnTo>
                <a:lnTo>
                  <a:pt x="96422" y="53168"/>
                </a:lnTo>
                <a:lnTo>
                  <a:pt x="96422" y="58001"/>
                </a:lnTo>
                <a:lnTo>
                  <a:pt x="94009" y="58001"/>
                </a:lnTo>
                <a:lnTo>
                  <a:pt x="94009" y="65252"/>
                </a:lnTo>
                <a:lnTo>
                  <a:pt x="98831" y="65252"/>
                </a:lnTo>
                <a:lnTo>
                  <a:pt x="98831" y="60418"/>
                </a:lnTo>
                <a:lnTo>
                  <a:pt x="101244" y="60418"/>
                </a:lnTo>
                <a:lnTo>
                  <a:pt x="101244" y="55584"/>
                </a:lnTo>
                <a:lnTo>
                  <a:pt x="103652" y="55584"/>
                </a:lnTo>
                <a:lnTo>
                  <a:pt x="103652" y="48334"/>
                </a:lnTo>
                <a:close/>
              </a:path>
              <a:path w="108585" h="205740">
                <a:moveTo>
                  <a:pt x="62675" y="48334"/>
                </a:moveTo>
                <a:lnTo>
                  <a:pt x="48211" y="48334"/>
                </a:lnTo>
                <a:lnTo>
                  <a:pt x="48211" y="53168"/>
                </a:lnTo>
                <a:lnTo>
                  <a:pt x="45802" y="53168"/>
                </a:lnTo>
                <a:lnTo>
                  <a:pt x="45802" y="58001"/>
                </a:lnTo>
                <a:lnTo>
                  <a:pt x="43389" y="58001"/>
                </a:lnTo>
                <a:lnTo>
                  <a:pt x="43389" y="62835"/>
                </a:lnTo>
                <a:lnTo>
                  <a:pt x="60263" y="62835"/>
                </a:lnTo>
                <a:lnTo>
                  <a:pt x="60263" y="55584"/>
                </a:lnTo>
                <a:lnTo>
                  <a:pt x="62675" y="55584"/>
                </a:lnTo>
                <a:lnTo>
                  <a:pt x="62675" y="48334"/>
                </a:lnTo>
                <a:close/>
              </a:path>
              <a:path w="108585" h="205740">
                <a:moveTo>
                  <a:pt x="65084" y="43500"/>
                </a:moveTo>
                <a:lnTo>
                  <a:pt x="50624" y="43500"/>
                </a:lnTo>
                <a:lnTo>
                  <a:pt x="50624" y="48334"/>
                </a:lnTo>
                <a:lnTo>
                  <a:pt x="65084" y="48334"/>
                </a:lnTo>
                <a:lnTo>
                  <a:pt x="65084" y="43500"/>
                </a:lnTo>
                <a:close/>
              </a:path>
              <a:path w="108585" h="205740">
                <a:moveTo>
                  <a:pt x="106061" y="4833"/>
                </a:moveTo>
                <a:lnTo>
                  <a:pt x="98831" y="4833"/>
                </a:lnTo>
                <a:lnTo>
                  <a:pt x="98831" y="7250"/>
                </a:lnTo>
                <a:lnTo>
                  <a:pt x="101244" y="9667"/>
                </a:lnTo>
                <a:lnTo>
                  <a:pt x="103652" y="38666"/>
                </a:lnTo>
                <a:lnTo>
                  <a:pt x="101244" y="38666"/>
                </a:lnTo>
                <a:lnTo>
                  <a:pt x="101244" y="48334"/>
                </a:lnTo>
                <a:lnTo>
                  <a:pt x="106061" y="48334"/>
                </a:lnTo>
                <a:lnTo>
                  <a:pt x="106061" y="41083"/>
                </a:lnTo>
                <a:lnTo>
                  <a:pt x="108474" y="41083"/>
                </a:lnTo>
                <a:lnTo>
                  <a:pt x="106061" y="7250"/>
                </a:lnTo>
                <a:lnTo>
                  <a:pt x="106061" y="4833"/>
                </a:lnTo>
                <a:close/>
              </a:path>
              <a:path w="108585" h="205740">
                <a:moveTo>
                  <a:pt x="77136" y="16918"/>
                </a:moveTo>
                <a:lnTo>
                  <a:pt x="65084" y="16918"/>
                </a:lnTo>
                <a:lnTo>
                  <a:pt x="65084" y="21752"/>
                </a:lnTo>
                <a:lnTo>
                  <a:pt x="62675" y="24169"/>
                </a:lnTo>
                <a:lnTo>
                  <a:pt x="60263" y="24169"/>
                </a:lnTo>
                <a:lnTo>
                  <a:pt x="60263" y="29003"/>
                </a:lnTo>
                <a:lnTo>
                  <a:pt x="57854" y="29003"/>
                </a:lnTo>
                <a:lnTo>
                  <a:pt x="57854" y="33832"/>
                </a:lnTo>
                <a:lnTo>
                  <a:pt x="55441" y="33832"/>
                </a:lnTo>
                <a:lnTo>
                  <a:pt x="55441" y="38666"/>
                </a:lnTo>
                <a:lnTo>
                  <a:pt x="53032" y="38666"/>
                </a:lnTo>
                <a:lnTo>
                  <a:pt x="53032" y="43500"/>
                </a:lnTo>
                <a:lnTo>
                  <a:pt x="67497" y="43500"/>
                </a:lnTo>
                <a:lnTo>
                  <a:pt x="67497" y="36249"/>
                </a:lnTo>
                <a:lnTo>
                  <a:pt x="69906" y="36249"/>
                </a:lnTo>
                <a:lnTo>
                  <a:pt x="69906" y="31419"/>
                </a:lnTo>
                <a:lnTo>
                  <a:pt x="72314" y="31419"/>
                </a:lnTo>
                <a:lnTo>
                  <a:pt x="72314" y="26586"/>
                </a:lnTo>
                <a:lnTo>
                  <a:pt x="74727" y="26586"/>
                </a:lnTo>
                <a:lnTo>
                  <a:pt x="74727" y="21752"/>
                </a:lnTo>
                <a:lnTo>
                  <a:pt x="77136" y="21752"/>
                </a:lnTo>
                <a:lnTo>
                  <a:pt x="77136" y="16918"/>
                </a:lnTo>
                <a:close/>
              </a:path>
              <a:path w="108585" h="205740">
                <a:moveTo>
                  <a:pt x="101244" y="0"/>
                </a:moveTo>
                <a:lnTo>
                  <a:pt x="84370" y="2416"/>
                </a:lnTo>
                <a:lnTo>
                  <a:pt x="79549" y="4833"/>
                </a:lnTo>
                <a:lnTo>
                  <a:pt x="67497" y="16918"/>
                </a:lnTo>
                <a:lnTo>
                  <a:pt x="79549" y="16918"/>
                </a:lnTo>
                <a:lnTo>
                  <a:pt x="81957" y="14501"/>
                </a:lnTo>
                <a:lnTo>
                  <a:pt x="81957" y="9667"/>
                </a:lnTo>
                <a:lnTo>
                  <a:pt x="84370" y="9667"/>
                </a:lnTo>
                <a:lnTo>
                  <a:pt x="86779" y="7250"/>
                </a:lnTo>
                <a:lnTo>
                  <a:pt x="98831" y="4833"/>
                </a:lnTo>
                <a:lnTo>
                  <a:pt x="106061" y="4833"/>
                </a:lnTo>
                <a:lnTo>
                  <a:pt x="106061" y="2416"/>
                </a:lnTo>
                <a:lnTo>
                  <a:pt x="101244" y="2416"/>
                </a:lnTo>
                <a:lnTo>
                  <a:pt x="101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24307" y="1186873"/>
            <a:ext cx="65405" cy="287655"/>
          </a:xfrm>
          <a:custGeom>
            <a:avLst/>
            <a:gdLst/>
            <a:ahLst/>
            <a:cxnLst/>
            <a:rect l="l" t="t" r="r" b="b"/>
            <a:pathLst>
              <a:path w="65404" h="287655">
                <a:moveTo>
                  <a:pt x="24103" y="79749"/>
                </a:moveTo>
                <a:lnTo>
                  <a:pt x="9643" y="79749"/>
                </a:lnTo>
                <a:lnTo>
                  <a:pt x="9643" y="89413"/>
                </a:lnTo>
                <a:lnTo>
                  <a:pt x="7230" y="89413"/>
                </a:lnTo>
                <a:lnTo>
                  <a:pt x="7230" y="99081"/>
                </a:lnTo>
                <a:lnTo>
                  <a:pt x="4821" y="99081"/>
                </a:lnTo>
                <a:lnTo>
                  <a:pt x="4821" y="113582"/>
                </a:lnTo>
                <a:lnTo>
                  <a:pt x="2408" y="113582"/>
                </a:lnTo>
                <a:lnTo>
                  <a:pt x="2408" y="142581"/>
                </a:lnTo>
                <a:lnTo>
                  <a:pt x="0" y="144998"/>
                </a:lnTo>
                <a:lnTo>
                  <a:pt x="4821" y="190911"/>
                </a:lnTo>
                <a:lnTo>
                  <a:pt x="14460" y="222327"/>
                </a:lnTo>
                <a:lnTo>
                  <a:pt x="19281" y="236828"/>
                </a:lnTo>
                <a:lnTo>
                  <a:pt x="21694" y="239245"/>
                </a:lnTo>
                <a:lnTo>
                  <a:pt x="24103" y="244079"/>
                </a:lnTo>
                <a:lnTo>
                  <a:pt x="26516" y="246496"/>
                </a:lnTo>
                <a:lnTo>
                  <a:pt x="31333" y="256159"/>
                </a:lnTo>
                <a:lnTo>
                  <a:pt x="33746" y="258576"/>
                </a:lnTo>
                <a:lnTo>
                  <a:pt x="36155" y="263410"/>
                </a:lnTo>
                <a:lnTo>
                  <a:pt x="60263" y="287575"/>
                </a:lnTo>
                <a:lnTo>
                  <a:pt x="65080" y="287575"/>
                </a:lnTo>
                <a:lnTo>
                  <a:pt x="60263" y="282741"/>
                </a:lnTo>
                <a:lnTo>
                  <a:pt x="57850" y="277907"/>
                </a:lnTo>
                <a:lnTo>
                  <a:pt x="55441" y="275490"/>
                </a:lnTo>
                <a:lnTo>
                  <a:pt x="53028" y="270657"/>
                </a:lnTo>
                <a:lnTo>
                  <a:pt x="48207" y="265827"/>
                </a:lnTo>
                <a:lnTo>
                  <a:pt x="45798" y="260993"/>
                </a:lnTo>
                <a:lnTo>
                  <a:pt x="43389" y="258576"/>
                </a:lnTo>
                <a:lnTo>
                  <a:pt x="36155" y="244079"/>
                </a:lnTo>
                <a:lnTo>
                  <a:pt x="33746" y="236828"/>
                </a:lnTo>
                <a:lnTo>
                  <a:pt x="28925" y="227160"/>
                </a:lnTo>
                <a:lnTo>
                  <a:pt x="24103" y="207829"/>
                </a:lnTo>
                <a:lnTo>
                  <a:pt x="21694" y="195745"/>
                </a:lnTo>
                <a:lnTo>
                  <a:pt x="19281" y="181247"/>
                </a:lnTo>
                <a:lnTo>
                  <a:pt x="16873" y="144998"/>
                </a:lnTo>
                <a:lnTo>
                  <a:pt x="19281" y="142581"/>
                </a:lnTo>
                <a:lnTo>
                  <a:pt x="19281" y="103914"/>
                </a:lnTo>
                <a:lnTo>
                  <a:pt x="21694" y="103914"/>
                </a:lnTo>
                <a:lnTo>
                  <a:pt x="21694" y="91830"/>
                </a:lnTo>
                <a:lnTo>
                  <a:pt x="24103" y="91830"/>
                </a:lnTo>
                <a:lnTo>
                  <a:pt x="24103" y="79749"/>
                </a:lnTo>
                <a:close/>
              </a:path>
              <a:path w="65404" h="287655">
                <a:moveTo>
                  <a:pt x="38568" y="41083"/>
                </a:moveTo>
                <a:lnTo>
                  <a:pt x="26516" y="41083"/>
                </a:lnTo>
                <a:lnTo>
                  <a:pt x="26516" y="45917"/>
                </a:lnTo>
                <a:lnTo>
                  <a:pt x="24103" y="48329"/>
                </a:lnTo>
                <a:lnTo>
                  <a:pt x="21694" y="48329"/>
                </a:lnTo>
                <a:lnTo>
                  <a:pt x="21694" y="55580"/>
                </a:lnTo>
                <a:lnTo>
                  <a:pt x="19281" y="55580"/>
                </a:lnTo>
                <a:lnTo>
                  <a:pt x="19281" y="60414"/>
                </a:lnTo>
                <a:lnTo>
                  <a:pt x="16873" y="60414"/>
                </a:lnTo>
                <a:lnTo>
                  <a:pt x="16873" y="65248"/>
                </a:lnTo>
                <a:lnTo>
                  <a:pt x="14460" y="65248"/>
                </a:lnTo>
                <a:lnTo>
                  <a:pt x="14460" y="72499"/>
                </a:lnTo>
                <a:lnTo>
                  <a:pt x="12051" y="72499"/>
                </a:lnTo>
                <a:lnTo>
                  <a:pt x="12051" y="79749"/>
                </a:lnTo>
                <a:lnTo>
                  <a:pt x="26516" y="79749"/>
                </a:lnTo>
                <a:lnTo>
                  <a:pt x="26516" y="70082"/>
                </a:lnTo>
                <a:lnTo>
                  <a:pt x="28925" y="70082"/>
                </a:lnTo>
                <a:lnTo>
                  <a:pt x="28925" y="62831"/>
                </a:lnTo>
                <a:lnTo>
                  <a:pt x="31333" y="62831"/>
                </a:lnTo>
                <a:lnTo>
                  <a:pt x="31333" y="57997"/>
                </a:lnTo>
                <a:lnTo>
                  <a:pt x="33746" y="57997"/>
                </a:lnTo>
                <a:lnTo>
                  <a:pt x="33746" y="50746"/>
                </a:lnTo>
                <a:lnTo>
                  <a:pt x="36155" y="50746"/>
                </a:lnTo>
                <a:lnTo>
                  <a:pt x="36155" y="45917"/>
                </a:lnTo>
                <a:lnTo>
                  <a:pt x="38568" y="45917"/>
                </a:lnTo>
                <a:lnTo>
                  <a:pt x="38568" y="41083"/>
                </a:lnTo>
                <a:close/>
              </a:path>
              <a:path w="65404" h="287655">
                <a:moveTo>
                  <a:pt x="40976" y="33832"/>
                </a:moveTo>
                <a:lnTo>
                  <a:pt x="31333" y="33832"/>
                </a:lnTo>
                <a:lnTo>
                  <a:pt x="31333" y="38666"/>
                </a:lnTo>
                <a:lnTo>
                  <a:pt x="28925" y="41083"/>
                </a:lnTo>
                <a:lnTo>
                  <a:pt x="40976" y="41083"/>
                </a:lnTo>
                <a:lnTo>
                  <a:pt x="40976" y="33832"/>
                </a:lnTo>
                <a:close/>
              </a:path>
              <a:path w="65404" h="287655">
                <a:moveTo>
                  <a:pt x="65080" y="0"/>
                </a:moveTo>
                <a:lnTo>
                  <a:pt x="60263" y="2416"/>
                </a:lnTo>
                <a:lnTo>
                  <a:pt x="43389" y="19331"/>
                </a:lnTo>
                <a:lnTo>
                  <a:pt x="40976" y="19331"/>
                </a:lnTo>
                <a:lnTo>
                  <a:pt x="40976" y="24164"/>
                </a:lnTo>
                <a:lnTo>
                  <a:pt x="36155" y="28998"/>
                </a:lnTo>
                <a:lnTo>
                  <a:pt x="33746" y="28998"/>
                </a:lnTo>
                <a:lnTo>
                  <a:pt x="33746" y="33832"/>
                </a:lnTo>
                <a:lnTo>
                  <a:pt x="43389" y="33832"/>
                </a:lnTo>
                <a:lnTo>
                  <a:pt x="48207" y="28998"/>
                </a:lnTo>
                <a:lnTo>
                  <a:pt x="48207" y="24164"/>
                </a:lnTo>
                <a:lnTo>
                  <a:pt x="50619" y="24164"/>
                </a:lnTo>
                <a:lnTo>
                  <a:pt x="55441" y="19331"/>
                </a:lnTo>
                <a:lnTo>
                  <a:pt x="55441" y="14497"/>
                </a:lnTo>
                <a:lnTo>
                  <a:pt x="57850" y="14497"/>
                </a:lnTo>
                <a:lnTo>
                  <a:pt x="62671" y="9667"/>
                </a:lnTo>
                <a:lnTo>
                  <a:pt x="62671" y="4833"/>
                </a:lnTo>
                <a:lnTo>
                  <a:pt x="65080" y="4833"/>
                </a:lnTo>
                <a:lnTo>
                  <a:pt x="65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18316" y="1276284"/>
            <a:ext cx="120650" cy="128270"/>
          </a:xfrm>
          <a:custGeom>
            <a:avLst/>
            <a:gdLst/>
            <a:ahLst/>
            <a:cxnLst/>
            <a:rect l="l" t="t" r="r" b="b"/>
            <a:pathLst>
              <a:path w="120650" h="128269">
                <a:moveTo>
                  <a:pt x="120521" y="0"/>
                </a:moveTo>
                <a:lnTo>
                  <a:pt x="115700" y="2416"/>
                </a:lnTo>
                <a:lnTo>
                  <a:pt x="113291" y="2416"/>
                </a:lnTo>
                <a:lnTo>
                  <a:pt x="113291" y="7250"/>
                </a:lnTo>
                <a:lnTo>
                  <a:pt x="103648" y="16918"/>
                </a:lnTo>
                <a:lnTo>
                  <a:pt x="98826" y="19335"/>
                </a:lnTo>
                <a:lnTo>
                  <a:pt x="45798" y="19335"/>
                </a:lnTo>
                <a:lnTo>
                  <a:pt x="67493" y="21752"/>
                </a:lnTo>
                <a:lnTo>
                  <a:pt x="72310" y="24169"/>
                </a:lnTo>
                <a:lnTo>
                  <a:pt x="79544" y="26581"/>
                </a:lnTo>
                <a:lnTo>
                  <a:pt x="91596" y="28998"/>
                </a:lnTo>
                <a:lnTo>
                  <a:pt x="94005" y="31415"/>
                </a:lnTo>
                <a:lnTo>
                  <a:pt x="62671" y="62831"/>
                </a:lnTo>
                <a:lnTo>
                  <a:pt x="57850" y="65248"/>
                </a:lnTo>
                <a:lnTo>
                  <a:pt x="33746" y="89417"/>
                </a:lnTo>
                <a:lnTo>
                  <a:pt x="28925" y="89417"/>
                </a:lnTo>
                <a:lnTo>
                  <a:pt x="28925" y="94247"/>
                </a:lnTo>
                <a:lnTo>
                  <a:pt x="12051" y="111165"/>
                </a:lnTo>
                <a:lnTo>
                  <a:pt x="9638" y="111165"/>
                </a:lnTo>
                <a:lnTo>
                  <a:pt x="9638" y="115999"/>
                </a:lnTo>
                <a:lnTo>
                  <a:pt x="7230" y="118416"/>
                </a:lnTo>
                <a:lnTo>
                  <a:pt x="4817" y="118416"/>
                </a:lnTo>
                <a:lnTo>
                  <a:pt x="4817" y="123250"/>
                </a:lnTo>
                <a:lnTo>
                  <a:pt x="0" y="128079"/>
                </a:lnTo>
                <a:lnTo>
                  <a:pt x="7230" y="128079"/>
                </a:lnTo>
                <a:lnTo>
                  <a:pt x="24103" y="111165"/>
                </a:lnTo>
                <a:lnTo>
                  <a:pt x="24103" y="108748"/>
                </a:lnTo>
                <a:lnTo>
                  <a:pt x="50619" y="108748"/>
                </a:lnTo>
                <a:lnTo>
                  <a:pt x="45798" y="106331"/>
                </a:lnTo>
                <a:lnTo>
                  <a:pt x="24103" y="103914"/>
                </a:lnTo>
                <a:lnTo>
                  <a:pt x="60258" y="67665"/>
                </a:lnTo>
                <a:lnTo>
                  <a:pt x="65080" y="65248"/>
                </a:lnTo>
                <a:lnTo>
                  <a:pt x="69901" y="60414"/>
                </a:lnTo>
                <a:lnTo>
                  <a:pt x="74723" y="58001"/>
                </a:lnTo>
                <a:lnTo>
                  <a:pt x="89183" y="43500"/>
                </a:lnTo>
                <a:lnTo>
                  <a:pt x="89183" y="38666"/>
                </a:lnTo>
                <a:lnTo>
                  <a:pt x="94005" y="38666"/>
                </a:lnTo>
                <a:lnTo>
                  <a:pt x="106057" y="26581"/>
                </a:lnTo>
                <a:lnTo>
                  <a:pt x="106057" y="21752"/>
                </a:lnTo>
                <a:lnTo>
                  <a:pt x="108470" y="21752"/>
                </a:lnTo>
                <a:lnTo>
                  <a:pt x="115700" y="14501"/>
                </a:lnTo>
                <a:lnTo>
                  <a:pt x="115700" y="9667"/>
                </a:lnTo>
                <a:lnTo>
                  <a:pt x="118113" y="9667"/>
                </a:lnTo>
                <a:lnTo>
                  <a:pt x="120521" y="7250"/>
                </a:lnTo>
                <a:lnTo>
                  <a:pt x="120521" y="0"/>
                </a:lnTo>
                <a:close/>
              </a:path>
              <a:path w="120650" h="128269">
                <a:moveTo>
                  <a:pt x="50619" y="108748"/>
                </a:moveTo>
                <a:lnTo>
                  <a:pt x="24103" y="108748"/>
                </a:lnTo>
                <a:lnTo>
                  <a:pt x="40976" y="111165"/>
                </a:lnTo>
                <a:lnTo>
                  <a:pt x="43385" y="113582"/>
                </a:lnTo>
                <a:lnTo>
                  <a:pt x="45798" y="118416"/>
                </a:lnTo>
                <a:lnTo>
                  <a:pt x="50619" y="120833"/>
                </a:lnTo>
                <a:lnTo>
                  <a:pt x="55437" y="125667"/>
                </a:lnTo>
                <a:lnTo>
                  <a:pt x="60258" y="128079"/>
                </a:lnTo>
                <a:lnTo>
                  <a:pt x="79544" y="128079"/>
                </a:lnTo>
                <a:lnTo>
                  <a:pt x="84366" y="125667"/>
                </a:lnTo>
                <a:lnTo>
                  <a:pt x="94005" y="115999"/>
                </a:lnTo>
                <a:lnTo>
                  <a:pt x="98826" y="113582"/>
                </a:lnTo>
                <a:lnTo>
                  <a:pt x="101239" y="111165"/>
                </a:lnTo>
                <a:lnTo>
                  <a:pt x="57850" y="111165"/>
                </a:lnTo>
                <a:lnTo>
                  <a:pt x="50619" y="108748"/>
                </a:lnTo>
                <a:close/>
              </a:path>
              <a:path w="120650" h="128269">
                <a:moveTo>
                  <a:pt x="110878" y="84583"/>
                </a:moveTo>
                <a:lnTo>
                  <a:pt x="106057" y="87000"/>
                </a:lnTo>
                <a:lnTo>
                  <a:pt x="103648" y="87000"/>
                </a:lnTo>
                <a:lnTo>
                  <a:pt x="103648" y="91834"/>
                </a:lnTo>
                <a:lnTo>
                  <a:pt x="101239" y="91834"/>
                </a:lnTo>
                <a:lnTo>
                  <a:pt x="101239" y="96664"/>
                </a:lnTo>
                <a:lnTo>
                  <a:pt x="91596" y="106331"/>
                </a:lnTo>
                <a:lnTo>
                  <a:pt x="81953" y="111165"/>
                </a:lnTo>
                <a:lnTo>
                  <a:pt x="101239" y="111165"/>
                </a:lnTo>
                <a:lnTo>
                  <a:pt x="101239" y="106331"/>
                </a:lnTo>
                <a:lnTo>
                  <a:pt x="103648" y="106331"/>
                </a:lnTo>
                <a:lnTo>
                  <a:pt x="103648" y="101497"/>
                </a:lnTo>
                <a:lnTo>
                  <a:pt x="106057" y="101497"/>
                </a:lnTo>
                <a:lnTo>
                  <a:pt x="108470" y="99081"/>
                </a:lnTo>
                <a:lnTo>
                  <a:pt x="108470" y="94247"/>
                </a:lnTo>
                <a:lnTo>
                  <a:pt x="110878" y="94247"/>
                </a:lnTo>
                <a:lnTo>
                  <a:pt x="110878" y="84583"/>
                </a:lnTo>
                <a:close/>
              </a:path>
              <a:path w="120650" h="128269">
                <a:moveTo>
                  <a:pt x="36155" y="24169"/>
                </a:moveTo>
                <a:lnTo>
                  <a:pt x="26512" y="24169"/>
                </a:lnTo>
                <a:lnTo>
                  <a:pt x="26512" y="31415"/>
                </a:lnTo>
                <a:lnTo>
                  <a:pt x="24103" y="33832"/>
                </a:lnTo>
                <a:lnTo>
                  <a:pt x="31333" y="33832"/>
                </a:lnTo>
                <a:lnTo>
                  <a:pt x="36155" y="28998"/>
                </a:lnTo>
                <a:lnTo>
                  <a:pt x="36155" y="24169"/>
                </a:lnTo>
                <a:close/>
              </a:path>
              <a:path w="120650" h="128269">
                <a:moveTo>
                  <a:pt x="45798" y="19335"/>
                </a:moveTo>
                <a:lnTo>
                  <a:pt x="28925" y="19335"/>
                </a:lnTo>
                <a:lnTo>
                  <a:pt x="28925" y="24169"/>
                </a:lnTo>
                <a:lnTo>
                  <a:pt x="40976" y="24169"/>
                </a:lnTo>
                <a:lnTo>
                  <a:pt x="45798" y="21752"/>
                </a:lnTo>
                <a:lnTo>
                  <a:pt x="45798" y="19335"/>
                </a:lnTo>
                <a:close/>
              </a:path>
              <a:path w="120650" h="128269">
                <a:moveTo>
                  <a:pt x="65080" y="0"/>
                </a:moveTo>
                <a:lnTo>
                  <a:pt x="48207" y="2416"/>
                </a:lnTo>
                <a:lnTo>
                  <a:pt x="43385" y="4833"/>
                </a:lnTo>
                <a:lnTo>
                  <a:pt x="33746" y="14501"/>
                </a:lnTo>
                <a:lnTo>
                  <a:pt x="31333" y="14501"/>
                </a:lnTo>
                <a:lnTo>
                  <a:pt x="31333" y="19335"/>
                </a:lnTo>
                <a:lnTo>
                  <a:pt x="84366" y="19335"/>
                </a:lnTo>
                <a:lnTo>
                  <a:pt x="69901" y="4833"/>
                </a:lnTo>
                <a:lnTo>
                  <a:pt x="65080" y="2416"/>
                </a:lnTo>
                <a:lnTo>
                  <a:pt x="65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65355" y="1186873"/>
            <a:ext cx="65405" cy="287655"/>
          </a:xfrm>
          <a:custGeom>
            <a:avLst/>
            <a:gdLst/>
            <a:ahLst/>
            <a:cxnLst/>
            <a:rect l="l" t="t" r="r" b="b"/>
            <a:pathLst>
              <a:path w="65404" h="287655">
                <a:moveTo>
                  <a:pt x="38576" y="248913"/>
                </a:moveTo>
                <a:lnTo>
                  <a:pt x="26512" y="248913"/>
                </a:lnTo>
                <a:lnTo>
                  <a:pt x="26512" y="253742"/>
                </a:lnTo>
                <a:lnTo>
                  <a:pt x="24103" y="256159"/>
                </a:lnTo>
                <a:lnTo>
                  <a:pt x="21694" y="256159"/>
                </a:lnTo>
                <a:lnTo>
                  <a:pt x="21694" y="260993"/>
                </a:lnTo>
                <a:lnTo>
                  <a:pt x="14460" y="268244"/>
                </a:lnTo>
                <a:lnTo>
                  <a:pt x="12051" y="268244"/>
                </a:lnTo>
                <a:lnTo>
                  <a:pt x="12051" y="273073"/>
                </a:lnTo>
                <a:lnTo>
                  <a:pt x="4821" y="280324"/>
                </a:lnTo>
                <a:lnTo>
                  <a:pt x="2408" y="280324"/>
                </a:lnTo>
                <a:lnTo>
                  <a:pt x="2408" y="285158"/>
                </a:lnTo>
                <a:lnTo>
                  <a:pt x="0" y="287575"/>
                </a:lnTo>
                <a:lnTo>
                  <a:pt x="7230" y="287575"/>
                </a:lnTo>
                <a:lnTo>
                  <a:pt x="12051" y="285158"/>
                </a:lnTo>
                <a:lnTo>
                  <a:pt x="31321" y="265827"/>
                </a:lnTo>
                <a:lnTo>
                  <a:pt x="31321" y="260993"/>
                </a:lnTo>
                <a:lnTo>
                  <a:pt x="33725" y="260993"/>
                </a:lnTo>
                <a:lnTo>
                  <a:pt x="36172" y="258576"/>
                </a:lnTo>
                <a:lnTo>
                  <a:pt x="36172" y="253742"/>
                </a:lnTo>
                <a:lnTo>
                  <a:pt x="38576" y="253742"/>
                </a:lnTo>
                <a:lnTo>
                  <a:pt x="38576" y="248913"/>
                </a:lnTo>
                <a:close/>
              </a:path>
              <a:path w="65404" h="287655">
                <a:moveTo>
                  <a:pt x="40981" y="244079"/>
                </a:moveTo>
                <a:lnTo>
                  <a:pt x="28916" y="244079"/>
                </a:lnTo>
                <a:lnTo>
                  <a:pt x="28916" y="248913"/>
                </a:lnTo>
                <a:lnTo>
                  <a:pt x="40981" y="248913"/>
                </a:lnTo>
                <a:lnTo>
                  <a:pt x="40981" y="244079"/>
                </a:lnTo>
                <a:close/>
              </a:path>
              <a:path w="65404" h="287655">
                <a:moveTo>
                  <a:pt x="55449" y="212663"/>
                </a:moveTo>
                <a:lnTo>
                  <a:pt x="40981" y="212663"/>
                </a:lnTo>
                <a:lnTo>
                  <a:pt x="40981" y="222327"/>
                </a:lnTo>
                <a:lnTo>
                  <a:pt x="38576" y="222327"/>
                </a:lnTo>
                <a:lnTo>
                  <a:pt x="38576" y="227160"/>
                </a:lnTo>
                <a:lnTo>
                  <a:pt x="36172" y="227160"/>
                </a:lnTo>
                <a:lnTo>
                  <a:pt x="36172" y="231994"/>
                </a:lnTo>
                <a:lnTo>
                  <a:pt x="33725" y="231994"/>
                </a:lnTo>
                <a:lnTo>
                  <a:pt x="33725" y="236828"/>
                </a:lnTo>
                <a:lnTo>
                  <a:pt x="31321" y="236828"/>
                </a:lnTo>
                <a:lnTo>
                  <a:pt x="31321" y="244079"/>
                </a:lnTo>
                <a:lnTo>
                  <a:pt x="43385" y="244079"/>
                </a:lnTo>
                <a:lnTo>
                  <a:pt x="43385" y="239245"/>
                </a:lnTo>
                <a:lnTo>
                  <a:pt x="45789" y="239245"/>
                </a:lnTo>
                <a:lnTo>
                  <a:pt x="45789" y="234411"/>
                </a:lnTo>
                <a:lnTo>
                  <a:pt x="48194" y="234411"/>
                </a:lnTo>
                <a:lnTo>
                  <a:pt x="48194" y="229577"/>
                </a:lnTo>
                <a:lnTo>
                  <a:pt x="50598" y="229577"/>
                </a:lnTo>
                <a:lnTo>
                  <a:pt x="50598" y="224744"/>
                </a:lnTo>
                <a:lnTo>
                  <a:pt x="53045" y="224744"/>
                </a:lnTo>
                <a:lnTo>
                  <a:pt x="53045" y="219910"/>
                </a:lnTo>
                <a:lnTo>
                  <a:pt x="55449" y="219910"/>
                </a:lnTo>
                <a:lnTo>
                  <a:pt x="55449" y="212663"/>
                </a:lnTo>
                <a:close/>
              </a:path>
              <a:path w="65404" h="287655">
                <a:moveTo>
                  <a:pt x="62663" y="178830"/>
                </a:moveTo>
                <a:lnTo>
                  <a:pt x="48194" y="178830"/>
                </a:lnTo>
                <a:lnTo>
                  <a:pt x="48194" y="193328"/>
                </a:lnTo>
                <a:lnTo>
                  <a:pt x="45789" y="193328"/>
                </a:lnTo>
                <a:lnTo>
                  <a:pt x="45789" y="202995"/>
                </a:lnTo>
                <a:lnTo>
                  <a:pt x="43385" y="202995"/>
                </a:lnTo>
                <a:lnTo>
                  <a:pt x="43385" y="212663"/>
                </a:lnTo>
                <a:lnTo>
                  <a:pt x="57854" y="212663"/>
                </a:lnTo>
                <a:lnTo>
                  <a:pt x="57854" y="205412"/>
                </a:lnTo>
                <a:lnTo>
                  <a:pt x="60258" y="205412"/>
                </a:lnTo>
                <a:lnTo>
                  <a:pt x="60258" y="195745"/>
                </a:lnTo>
                <a:lnTo>
                  <a:pt x="62663" y="195745"/>
                </a:lnTo>
                <a:lnTo>
                  <a:pt x="62663" y="178830"/>
                </a:lnTo>
                <a:close/>
              </a:path>
              <a:path w="65404" h="287655">
                <a:moveTo>
                  <a:pt x="7230" y="0"/>
                </a:moveTo>
                <a:lnTo>
                  <a:pt x="0" y="2416"/>
                </a:lnTo>
                <a:lnTo>
                  <a:pt x="2408" y="4833"/>
                </a:lnTo>
                <a:lnTo>
                  <a:pt x="4821" y="9667"/>
                </a:lnTo>
                <a:lnTo>
                  <a:pt x="12051" y="16914"/>
                </a:lnTo>
                <a:lnTo>
                  <a:pt x="14460" y="21748"/>
                </a:lnTo>
                <a:lnTo>
                  <a:pt x="19281" y="26581"/>
                </a:lnTo>
                <a:lnTo>
                  <a:pt x="21694" y="31415"/>
                </a:lnTo>
                <a:lnTo>
                  <a:pt x="24103" y="33832"/>
                </a:lnTo>
                <a:lnTo>
                  <a:pt x="31321" y="48329"/>
                </a:lnTo>
                <a:lnTo>
                  <a:pt x="33725" y="55580"/>
                </a:lnTo>
                <a:lnTo>
                  <a:pt x="38576" y="65248"/>
                </a:lnTo>
                <a:lnTo>
                  <a:pt x="45789" y="94247"/>
                </a:lnTo>
                <a:lnTo>
                  <a:pt x="48194" y="111165"/>
                </a:lnTo>
                <a:lnTo>
                  <a:pt x="50598" y="178830"/>
                </a:lnTo>
                <a:lnTo>
                  <a:pt x="65067" y="178830"/>
                </a:lnTo>
                <a:lnTo>
                  <a:pt x="62663" y="111165"/>
                </a:lnTo>
                <a:lnTo>
                  <a:pt x="60258" y="96664"/>
                </a:lnTo>
                <a:lnTo>
                  <a:pt x="55449" y="77333"/>
                </a:lnTo>
                <a:lnTo>
                  <a:pt x="53045" y="72499"/>
                </a:lnTo>
                <a:lnTo>
                  <a:pt x="50598" y="65248"/>
                </a:lnTo>
                <a:lnTo>
                  <a:pt x="33725" y="31415"/>
                </a:lnTo>
                <a:lnTo>
                  <a:pt x="28916" y="26581"/>
                </a:lnTo>
                <a:lnTo>
                  <a:pt x="26512" y="21748"/>
                </a:lnTo>
                <a:lnTo>
                  <a:pt x="21694" y="16914"/>
                </a:lnTo>
                <a:lnTo>
                  <a:pt x="19281" y="12084"/>
                </a:lnTo>
                <a:lnTo>
                  <a:pt x="12051" y="4833"/>
                </a:lnTo>
                <a:lnTo>
                  <a:pt x="7230" y="2416"/>
                </a:lnTo>
                <a:lnTo>
                  <a:pt x="72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68802" y="3729990"/>
            <a:ext cx="2530475" cy="13970"/>
          </a:xfrm>
          <a:custGeom>
            <a:avLst/>
            <a:gdLst/>
            <a:ahLst/>
            <a:cxnLst/>
            <a:rect l="l" t="t" r="r" b="b"/>
            <a:pathLst>
              <a:path w="2530475" h="13970">
                <a:moveTo>
                  <a:pt x="0" y="0"/>
                </a:moveTo>
                <a:lnTo>
                  <a:pt x="2530221" y="13970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94071" y="4732782"/>
            <a:ext cx="2530475" cy="13970"/>
          </a:xfrm>
          <a:custGeom>
            <a:avLst/>
            <a:gdLst/>
            <a:ahLst/>
            <a:cxnLst/>
            <a:rect l="l" t="t" r="r" b="b"/>
            <a:pathLst>
              <a:path w="2530475" h="13970">
                <a:moveTo>
                  <a:pt x="0" y="0"/>
                </a:moveTo>
                <a:lnTo>
                  <a:pt x="2530221" y="13970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09338" y="1680211"/>
            <a:ext cx="3771900" cy="2927985"/>
          </a:xfrm>
          <a:custGeom>
            <a:avLst/>
            <a:gdLst/>
            <a:ahLst/>
            <a:cxnLst/>
            <a:rect l="l" t="t" r="r" b="b"/>
            <a:pathLst>
              <a:path w="3771900" h="2927985">
                <a:moveTo>
                  <a:pt x="0" y="0"/>
                </a:moveTo>
                <a:lnTo>
                  <a:pt x="14197" y="38162"/>
                </a:lnTo>
                <a:lnTo>
                  <a:pt x="28522" y="76468"/>
                </a:lnTo>
                <a:lnTo>
                  <a:pt x="43095" y="115062"/>
                </a:lnTo>
                <a:lnTo>
                  <a:pt x="58037" y="154088"/>
                </a:lnTo>
                <a:lnTo>
                  <a:pt x="73469" y="193690"/>
                </a:lnTo>
                <a:lnTo>
                  <a:pt x="89510" y="234013"/>
                </a:lnTo>
                <a:lnTo>
                  <a:pt x="106281" y="275199"/>
                </a:lnTo>
                <a:lnTo>
                  <a:pt x="123903" y="317394"/>
                </a:lnTo>
                <a:lnTo>
                  <a:pt x="142495" y="360741"/>
                </a:lnTo>
                <a:lnTo>
                  <a:pt x="162179" y="405384"/>
                </a:lnTo>
                <a:lnTo>
                  <a:pt x="182821" y="451531"/>
                </a:lnTo>
                <a:lnTo>
                  <a:pt x="204224" y="499211"/>
                </a:lnTo>
                <a:lnTo>
                  <a:pt x="226408" y="548178"/>
                </a:lnTo>
                <a:lnTo>
                  <a:pt x="249396" y="598190"/>
                </a:lnTo>
                <a:lnTo>
                  <a:pt x="273208" y="649001"/>
                </a:lnTo>
                <a:lnTo>
                  <a:pt x="297866" y="700369"/>
                </a:lnTo>
                <a:lnTo>
                  <a:pt x="323392" y="752049"/>
                </a:lnTo>
                <a:lnTo>
                  <a:pt x="349805" y="803798"/>
                </a:lnTo>
                <a:lnTo>
                  <a:pt x="377129" y="855371"/>
                </a:lnTo>
                <a:lnTo>
                  <a:pt x="405384" y="906526"/>
                </a:lnTo>
                <a:lnTo>
                  <a:pt x="434989" y="957993"/>
                </a:lnTo>
                <a:lnTo>
                  <a:pt x="466157" y="1010493"/>
                </a:lnTo>
                <a:lnTo>
                  <a:pt x="498599" y="1063648"/>
                </a:lnTo>
                <a:lnTo>
                  <a:pt x="532026" y="1117081"/>
                </a:lnTo>
                <a:lnTo>
                  <a:pt x="566150" y="1170416"/>
                </a:lnTo>
                <a:lnTo>
                  <a:pt x="600681" y="1223274"/>
                </a:lnTo>
                <a:lnTo>
                  <a:pt x="635331" y="1275278"/>
                </a:lnTo>
                <a:lnTo>
                  <a:pt x="669812" y="1326052"/>
                </a:lnTo>
                <a:lnTo>
                  <a:pt x="703833" y="1375218"/>
                </a:lnTo>
                <a:lnTo>
                  <a:pt x="737108" y="1422400"/>
                </a:lnTo>
                <a:lnTo>
                  <a:pt x="770042" y="1468105"/>
                </a:lnTo>
                <a:lnTo>
                  <a:pt x="803222" y="1513009"/>
                </a:lnTo>
                <a:lnTo>
                  <a:pt x="836513" y="1556981"/>
                </a:lnTo>
                <a:lnTo>
                  <a:pt x="869781" y="1599889"/>
                </a:lnTo>
                <a:lnTo>
                  <a:pt x="902890" y="1641602"/>
                </a:lnTo>
                <a:lnTo>
                  <a:pt x="935706" y="1681989"/>
                </a:lnTo>
                <a:lnTo>
                  <a:pt x="968094" y="1720919"/>
                </a:lnTo>
                <a:lnTo>
                  <a:pt x="999918" y="1758261"/>
                </a:lnTo>
                <a:lnTo>
                  <a:pt x="1031045" y="1793884"/>
                </a:lnTo>
                <a:lnTo>
                  <a:pt x="1061339" y="1827657"/>
                </a:lnTo>
                <a:lnTo>
                  <a:pt x="1090021" y="1858689"/>
                </a:lnTo>
                <a:lnTo>
                  <a:pt x="1116739" y="1886622"/>
                </a:lnTo>
                <a:lnTo>
                  <a:pt x="1154490" y="1924163"/>
                </a:lnTo>
                <a:lnTo>
                  <a:pt x="1191307" y="1958466"/>
                </a:lnTo>
                <a:lnTo>
                  <a:pt x="1229282" y="1991776"/>
                </a:lnTo>
                <a:lnTo>
                  <a:pt x="1270504" y="2026333"/>
                </a:lnTo>
                <a:lnTo>
                  <a:pt x="1300823" y="2051172"/>
                </a:lnTo>
                <a:lnTo>
                  <a:pt x="1334135" y="2078227"/>
                </a:lnTo>
                <a:lnTo>
                  <a:pt x="1370916" y="2107938"/>
                </a:lnTo>
                <a:lnTo>
                  <a:pt x="1410853" y="2139857"/>
                </a:lnTo>
                <a:lnTo>
                  <a:pt x="1453258" y="2173322"/>
                </a:lnTo>
                <a:lnTo>
                  <a:pt x="1497446" y="2207668"/>
                </a:lnTo>
                <a:lnTo>
                  <a:pt x="1542732" y="2242232"/>
                </a:lnTo>
                <a:lnTo>
                  <a:pt x="1588429" y="2276351"/>
                </a:lnTo>
                <a:lnTo>
                  <a:pt x="1633852" y="2309359"/>
                </a:lnTo>
                <a:lnTo>
                  <a:pt x="1678315" y="2340595"/>
                </a:lnTo>
                <a:lnTo>
                  <a:pt x="1721131" y="2369394"/>
                </a:lnTo>
                <a:lnTo>
                  <a:pt x="1761617" y="2395093"/>
                </a:lnTo>
                <a:lnTo>
                  <a:pt x="1799531" y="2417577"/>
                </a:lnTo>
                <a:lnTo>
                  <a:pt x="1835513" y="2437416"/>
                </a:lnTo>
                <a:lnTo>
                  <a:pt x="1870075" y="2455078"/>
                </a:lnTo>
                <a:lnTo>
                  <a:pt x="1920375" y="2478520"/>
                </a:lnTo>
                <a:lnTo>
                  <a:pt x="1970365" y="2499709"/>
                </a:lnTo>
                <a:lnTo>
                  <a:pt x="2021774" y="2520233"/>
                </a:lnTo>
                <a:lnTo>
                  <a:pt x="2057690" y="2534330"/>
                </a:lnTo>
                <a:lnTo>
                  <a:pt x="2076334" y="2541679"/>
                </a:lnTo>
                <a:lnTo>
                  <a:pt x="2095519" y="2549306"/>
                </a:lnTo>
                <a:lnTo>
                  <a:pt x="2115312" y="2557272"/>
                </a:lnTo>
                <a:lnTo>
                  <a:pt x="2135602" y="2565477"/>
                </a:lnTo>
                <a:lnTo>
                  <a:pt x="2156194" y="2573778"/>
                </a:lnTo>
                <a:lnTo>
                  <a:pt x="2198245" y="2590599"/>
                </a:lnTo>
                <a:lnTo>
                  <a:pt x="2241380" y="2607608"/>
                </a:lnTo>
                <a:lnTo>
                  <a:pt x="2285518" y="2624677"/>
                </a:lnTo>
                <a:lnTo>
                  <a:pt x="2330577" y="2641679"/>
                </a:lnTo>
                <a:lnTo>
                  <a:pt x="2376473" y="2658486"/>
                </a:lnTo>
                <a:lnTo>
                  <a:pt x="2423126" y="2674972"/>
                </a:lnTo>
                <a:lnTo>
                  <a:pt x="2470452" y="2691010"/>
                </a:lnTo>
                <a:lnTo>
                  <a:pt x="2518370" y="2706471"/>
                </a:lnTo>
                <a:lnTo>
                  <a:pt x="2566797" y="2721229"/>
                </a:lnTo>
                <a:lnTo>
                  <a:pt x="2616737" y="2735500"/>
                </a:lnTo>
                <a:lnTo>
                  <a:pt x="2668833" y="2749538"/>
                </a:lnTo>
                <a:lnTo>
                  <a:pt x="2722462" y="2763270"/>
                </a:lnTo>
                <a:lnTo>
                  <a:pt x="2776997" y="2776623"/>
                </a:lnTo>
                <a:lnTo>
                  <a:pt x="2831814" y="2789523"/>
                </a:lnTo>
                <a:lnTo>
                  <a:pt x="2886288" y="2801897"/>
                </a:lnTo>
                <a:lnTo>
                  <a:pt x="2939794" y="2813672"/>
                </a:lnTo>
                <a:lnTo>
                  <a:pt x="2991708" y="2824775"/>
                </a:lnTo>
                <a:lnTo>
                  <a:pt x="3041404" y="2835133"/>
                </a:lnTo>
                <a:lnTo>
                  <a:pt x="3088259" y="2844673"/>
                </a:lnTo>
                <a:lnTo>
                  <a:pt x="3132547" y="2853359"/>
                </a:lnTo>
                <a:lnTo>
                  <a:pt x="3175072" y="2861189"/>
                </a:lnTo>
                <a:lnTo>
                  <a:pt x="3215998" y="2868250"/>
                </a:lnTo>
                <a:lnTo>
                  <a:pt x="3255490" y="2874632"/>
                </a:lnTo>
                <a:lnTo>
                  <a:pt x="3293713" y="2880423"/>
                </a:lnTo>
                <a:lnTo>
                  <a:pt x="3349027" y="2888194"/>
                </a:lnTo>
                <a:lnTo>
                  <a:pt x="3402410" y="2895131"/>
                </a:lnTo>
                <a:lnTo>
                  <a:pt x="3454418" y="2901534"/>
                </a:lnTo>
                <a:lnTo>
                  <a:pt x="3471545" y="2903601"/>
                </a:lnTo>
                <a:lnTo>
                  <a:pt x="3488159" y="2905635"/>
                </a:lnTo>
                <a:lnTo>
                  <a:pt x="3503906" y="2907585"/>
                </a:lnTo>
                <a:lnTo>
                  <a:pt x="3518901" y="2909450"/>
                </a:lnTo>
                <a:lnTo>
                  <a:pt x="3533261" y="2911230"/>
                </a:lnTo>
                <a:lnTo>
                  <a:pt x="3573700" y="2916049"/>
                </a:lnTo>
                <a:lnTo>
                  <a:pt x="3612626" y="2920079"/>
                </a:lnTo>
                <a:lnTo>
                  <a:pt x="3653189" y="2923302"/>
                </a:lnTo>
                <a:lnTo>
                  <a:pt x="3698539" y="2925705"/>
                </a:lnTo>
                <a:lnTo>
                  <a:pt x="3751828" y="2927270"/>
                </a:lnTo>
                <a:lnTo>
                  <a:pt x="3771900" y="2927604"/>
                </a:lnTo>
              </a:path>
            </a:pathLst>
          </a:custGeom>
          <a:ln w="19812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77590" y="1677162"/>
            <a:ext cx="3463925" cy="3063875"/>
          </a:xfrm>
          <a:custGeom>
            <a:avLst/>
            <a:gdLst/>
            <a:ahLst/>
            <a:cxnLst/>
            <a:rect l="l" t="t" r="r" b="b"/>
            <a:pathLst>
              <a:path w="3463925" h="3063875">
                <a:moveTo>
                  <a:pt x="0" y="0"/>
                </a:moveTo>
                <a:lnTo>
                  <a:pt x="3463925" y="306362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34022" y="4726686"/>
            <a:ext cx="1346835" cy="5715"/>
          </a:xfrm>
          <a:custGeom>
            <a:avLst/>
            <a:gdLst/>
            <a:ahLst/>
            <a:cxnLst/>
            <a:rect l="l" t="t" r="r" b="b"/>
            <a:pathLst>
              <a:path w="1346834" h="5714">
                <a:moveTo>
                  <a:pt x="0" y="0"/>
                </a:moveTo>
                <a:lnTo>
                  <a:pt x="1346454" y="571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93592" y="4663440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58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45735" y="4672584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58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97011" y="4672584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58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07023" y="2808732"/>
            <a:ext cx="68580" cy="0"/>
          </a:xfrm>
          <a:custGeom>
            <a:avLst/>
            <a:gdLst/>
            <a:ahLst/>
            <a:cxnLst/>
            <a:rect l="l" t="t" r="r" b="b"/>
            <a:pathLst>
              <a:path w="68579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708650" y="1126390"/>
            <a:ext cx="4559300" cy="856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0195" marR="5080"/>
            <a:r>
              <a:rPr sz="2000" spc="10" dirty="0">
                <a:latin typeface="FangSong"/>
                <a:cs typeface="FangSong"/>
              </a:rPr>
              <a:t>替代</a:t>
            </a:r>
            <a:r>
              <a:rPr sz="2000" dirty="0">
                <a:latin typeface="FangSong"/>
                <a:cs typeface="FangSong"/>
              </a:rPr>
              <a:t>损失函数性</a:t>
            </a:r>
            <a:r>
              <a:rPr sz="2000" spc="-25" dirty="0">
                <a:latin typeface="FangSong"/>
                <a:cs typeface="FangSong"/>
              </a:rPr>
              <a:t>质</a:t>
            </a:r>
            <a:r>
              <a:rPr sz="2000" dirty="0">
                <a:latin typeface="FangSong"/>
                <a:cs typeface="FangSong"/>
              </a:rPr>
              <a:t>较好</a:t>
            </a:r>
            <a:r>
              <a:rPr sz="2000" dirty="0">
                <a:latin typeface="Verdana"/>
                <a:cs typeface="Verdana"/>
              </a:rPr>
              <a:t>, </a:t>
            </a:r>
            <a:r>
              <a:rPr sz="2000" spc="10" dirty="0">
                <a:solidFill>
                  <a:srgbClr val="C00000"/>
                </a:solidFill>
                <a:latin typeface="FangSong"/>
                <a:cs typeface="FangSong"/>
              </a:rPr>
              <a:t>一般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是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0/</a:t>
            </a: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1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损失函</a:t>
            </a:r>
            <a:r>
              <a:rPr sz="2000" spc="-15" dirty="0">
                <a:solidFill>
                  <a:srgbClr val="C00000"/>
                </a:solidFill>
                <a:latin typeface="FangSong"/>
                <a:cs typeface="FangSong"/>
              </a:rPr>
              <a:t>数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的上界</a:t>
            </a:r>
            <a:endParaRPr sz="2000">
              <a:solidFill>
                <a:srgbClr val="C00000"/>
              </a:solidFill>
              <a:latin typeface="FangSong"/>
              <a:cs typeface="FangSong"/>
            </a:endParaRPr>
          </a:p>
          <a:p>
            <a:pPr marL="12700">
              <a:spcBef>
                <a:spcPts val="200"/>
              </a:spcBef>
            </a:pPr>
            <a:r>
              <a:rPr sz="1400" dirty="0">
                <a:latin typeface="宋体"/>
                <a:cs typeface="宋体"/>
              </a:rPr>
              <a:t>3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14187" y="4790749"/>
            <a:ext cx="1149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宋体"/>
                <a:cs typeface="宋体"/>
              </a:rPr>
              <a:t>0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62014" y="4802306"/>
            <a:ext cx="1149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宋体"/>
                <a:cs typeface="宋体"/>
              </a:rPr>
              <a:t>1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25511" y="4788336"/>
            <a:ext cx="1149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宋体"/>
                <a:cs typeface="宋体"/>
              </a:rPr>
              <a:t>2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07814" y="4777668"/>
            <a:ext cx="20510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" dirty="0">
                <a:latin typeface="宋体"/>
                <a:cs typeface="宋体"/>
              </a:rPr>
              <a:t>-</a:t>
            </a:r>
            <a:r>
              <a:rPr sz="1400" dirty="0">
                <a:latin typeface="宋体"/>
                <a:cs typeface="宋体"/>
              </a:rPr>
              <a:t>1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72052" y="4816911"/>
            <a:ext cx="2044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" dirty="0">
                <a:latin typeface="宋体"/>
                <a:cs typeface="宋体"/>
              </a:rPr>
              <a:t>-</a:t>
            </a:r>
            <a:r>
              <a:rPr sz="1400" dirty="0">
                <a:latin typeface="宋体"/>
                <a:cs typeface="宋体"/>
              </a:rPr>
              <a:t>2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97474" y="3789100"/>
            <a:ext cx="1149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宋体"/>
                <a:cs typeface="宋体"/>
              </a:rPr>
              <a:t>1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97474" y="2686105"/>
            <a:ext cx="1149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宋体"/>
                <a:cs typeface="宋体"/>
              </a:rPr>
              <a:t>2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19215" y="1865376"/>
            <a:ext cx="68580" cy="0"/>
          </a:xfrm>
          <a:custGeom>
            <a:avLst/>
            <a:gdLst/>
            <a:ahLst/>
            <a:cxnLst/>
            <a:rect l="l" t="t" r="r" b="b"/>
            <a:pathLst>
              <a:path w="68579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48253" y="3056654"/>
            <a:ext cx="813218" cy="258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68079" y="3153297"/>
            <a:ext cx="163195" cy="57150"/>
          </a:xfrm>
          <a:custGeom>
            <a:avLst/>
            <a:gdLst/>
            <a:ahLst/>
            <a:cxnLst/>
            <a:rect l="l" t="t" r="r" b="b"/>
            <a:pathLst>
              <a:path w="163194" h="57150">
                <a:moveTo>
                  <a:pt x="163055" y="48320"/>
                </a:moveTo>
                <a:lnTo>
                  <a:pt x="2085" y="50421"/>
                </a:lnTo>
                <a:lnTo>
                  <a:pt x="0" y="52523"/>
                </a:lnTo>
                <a:lnTo>
                  <a:pt x="2085" y="54624"/>
                </a:lnTo>
                <a:lnTo>
                  <a:pt x="8377" y="56725"/>
                </a:lnTo>
                <a:lnTo>
                  <a:pt x="154714" y="56725"/>
                </a:lnTo>
                <a:lnTo>
                  <a:pt x="163055" y="54624"/>
                </a:lnTo>
                <a:lnTo>
                  <a:pt x="163055" y="48320"/>
                </a:lnTo>
                <a:close/>
              </a:path>
              <a:path w="163194" h="57150">
                <a:moveTo>
                  <a:pt x="163055" y="0"/>
                </a:moveTo>
                <a:lnTo>
                  <a:pt x="2085" y="0"/>
                </a:lnTo>
                <a:lnTo>
                  <a:pt x="2085" y="4198"/>
                </a:lnTo>
                <a:lnTo>
                  <a:pt x="0" y="6299"/>
                </a:lnTo>
                <a:lnTo>
                  <a:pt x="2085" y="8401"/>
                </a:lnTo>
                <a:lnTo>
                  <a:pt x="8377" y="10502"/>
                </a:lnTo>
                <a:lnTo>
                  <a:pt x="154714" y="10502"/>
                </a:lnTo>
                <a:lnTo>
                  <a:pt x="163055" y="8401"/>
                </a:lnTo>
                <a:lnTo>
                  <a:pt x="1630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23143" y="2580894"/>
            <a:ext cx="1009486" cy="725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95222" y="3181658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5">
                <a:moveTo>
                  <a:pt x="0" y="0"/>
                </a:moveTo>
                <a:lnTo>
                  <a:pt x="152592" y="0"/>
                </a:lnTo>
              </a:path>
            </a:pathLst>
          </a:custGeom>
          <a:ln w="117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35616" y="3134386"/>
            <a:ext cx="104775" cy="111760"/>
          </a:xfrm>
          <a:custGeom>
            <a:avLst/>
            <a:gdLst/>
            <a:ahLst/>
            <a:cxnLst/>
            <a:rect l="l" t="t" r="r" b="b"/>
            <a:pathLst>
              <a:path w="104775" h="111760">
                <a:moveTo>
                  <a:pt x="71083" y="14708"/>
                </a:moveTo>
                <a:lnTo>
                  <a:pt x="39730" y="14708"/>
                </a:lnTo>
                <a:lnTo>
                  <a:pt x="58534" y="16809"/>
                </a:lnTo>
                <a:lnTo>
                  <a:pt x="62741" y="18910"/>
                </a:lnTo>
                <a:lnTo>
                  <a:pt x="68997" y="21012"/>
                </a:lnTo>
                <a:lnTo>
                  <a:pt x="79460" y="23109"/>
                </a:lnTo>
                <a:lnTo>
                  <a:pt x="83631" y="25210"/>
                </a:lnTo>
                <a:lnTo>
                  <a:pt x="73168" y="35717"/>
                </a:lnTo>
                <a:lnTo>
                  <a:pt x="68997" y="37818"/>
                </a:lnTo>
                <a:lnTo>
                  <a:pt x="54364" y="52523"/>
                </a:lnTo>
                <a:lnTo>
                  <a:pt x="50193" y="54624"/>
                </a:lnTo>
                <a:lnTo>
                  <a:pt x="27182" y="77737"/>
                </a:lnTo>
                <a:lnTo>
                  <a:pt x="25096" y="77737"/>
                </a:lnTo>
                <a:lnTo>
                  <a:pt x="25096" y="81936"/>
                </a:lnTo>
                <a:lnTo>
                  <a:pt x="10463" y="96645"/>
                </a:lnTo>
                <a:lnTo>
                  <a:pt x="8377" y="96645"/>
                </a:lnTo>
                <a:lnTo>
                  <a:pt x="8377" y="100847"/>
                </a:lnTo>
                <a:lnTo>
                  <a:pt x="6292" y="102948"/>
                </a:lnTo>
                <a:lnTo>
                  <a:pt x="4207" y="102948"/>
                </a:lnTo>
                <a:lnTo>
                  <a:pt x="4207" y="107151"/>
                </a:lnTo>
                <a:lnTo>
                  <a:pt x="2121" y="109252"/>
                </a:lnTo>
                <a:lnTo>
                  <a:pt x="0" y="111349"/>
                </a:lnTo>
                <a:lnTo>
                  <a:pt x="6292" y="111349"/>
                </a:lnTo>
                <a:lnTo>
                  <a:pt x="6292" y="107151"/>
                </a:lnTo>
                <a:lnTo>
                  <a:pt x="8377" y="107151"/>
                </a:lnTo>
                <a:lnTo>
                  <a:pt x="16755" y="98746"/>
                </a:lnTo>
                <a:lnTo>
                  <a:pt x="20926" y="96645"/>
                </a:lnTo>
                <a:lnTo>
                  <a:pt x="20926" y="94543"/>
                </a:lnTo>
                <a:lnTo>
                  <a:pt x="50193" y="94543"/>
                </a:lnTo>
                <a:lnTo>
                  <a:pt x="43901" y="92442"/>
                </a:lnTo>
                <a:lnTo>
                  <a:pt x="39730" y="90341"/>
                </a:lnTo>
                <a:lnTo>
                  <a:pt x="23011" y="88240"/>
                </a:lnTo>
                <a:lnTo>
                  <a:pt x="39730" y="71434"/>
                </a:lnTo>
                <a:lnTo>
                  <a:pt x="43901" y="69332"/>
                </a:lnTo>
                <a:lnTo>
                  <a:pt x="54364" y="58826"/>
                </a:lnTo>
                <a:lnTo>
                  <a:pt x="58534" y="56725"/>
                </a:lnTo>
                <a:lnTo>
                  <a:pt x="77375" y="37818"/>
                </a:lnTo>
                <a:lnTo>
                  <a:pt x="77375" y="33615"/>
                </a:lnTo>
                <a:lnTo>
                  <a:pt x="81546" y="33615"/>
                </a:lnTo>
                <a:lnTo>
                  <a:pt x="92009" y="23109"/>
                </a:lnTo>
                <a:lnTo>
                  <a:pt x="92009" y="18910"/>
                </a:lnTo>
                <a:lnTo>
                  <a:pt x="94094" y="18910"/>
                </a:lnTo>
                <a:lnTo>
                  <a:pt x="96179" y="16809"/>
                </a:lnTo>
                <a:lnTo>
                  <a:pt x="73168" y="16809"/>
                </a:lnTo>
                <a:lnTo>
                  <a:pt x="71083" y="14708"/>
                </a:lnTo>
                <a:close/>
              </a:path>
              <a:path w="104775" h="111760">
                <a:moveTo>
                  <a:pt x="94094" y="81936"/>
                </a:moveTo>
                <a:lnTo>
                  <a:pt x="85716" y="81936"/>
                </a:lnTo>
                <a:lnTo>
                  <a:pt x="85716" y="86138"/>
                </a:lnTo>
                <a:lnTo>
                  <a:pt x="81546" y="88240"/>
                </a:lnTo>
                <a:lnTo>
                  <a:pt x="77375" y="92442"/>
                </a:lnTo>
                <a:lnTo>
                  <a:pt x="71083" y="94543"/>
                </a:lnTo>
                <a:lnTo>
                  <a:pt x="20926" y="94543"/>
                </a:lnTo>
                <a:lnTo>
                  <a:pt x="35559" y="96645"/>
                </a:lnTo>
                <a:lnTo>
                  <a:pt x="37645" y="98746"/>
                </a:lnTo>
                <a:lnTo>
                  <a:pt x="39730" y="102948"/>
                </a:lnTo>
                <a:lnTo>
                  <a:pt x="43901" y="105049"/>
                </a:lnTo>
                <a:lnTo>
                  <a:pt x="48108" y="109252"/>
                </a:lnTo>
                <a:lnTo>
                  <a:pt x="52278" y="111349"/>
                </a:lnTo>
                <a:lnTo>
                  <a:pt x="68997" y="111349"/>
                </a:lnTo>
                <a:lnTo>
                  <a:pt x="77375" y="107151"/>
                </a:lnTo>
                <a:lnTo>
                  <a:pt x="87802" y="96645"/>
                </a:lnTo>
                <a:lnTo>
                  <a:pt x="87802" y="92442"/>
                </a:lnTo>
                <a:lnTo>
                  <a:pt x="89923" y="92442"/>
                </a:lnTo>
                <a:lnTo>
                  <a:pt x="89923" y="88240"/>
                </a:lnTo>
                <a:lnTo>
                  <a:pt x="92009" y="88240"/>
                </a:lnTo>
                <a:lnTo>
                  <a:pt x="94094" y="86138"/>
                </a:lnTo>
                <a:lnTo>
                  <a:pt x="94094" y="81936"/>
                </a:lnTo>
                <a:close/>
              </a:path>
              <a:path w="104775" h="111760">
                <a:moveTo>
                  <a:pt x="96179" y="73535"/>
                </a:moveTo>
                <a:lnTo>
                  <a:pt x="89923" y="73535"/>
                </a:lnTo>
                <a:lnTo>
                  <a:pt x="89923" y="77737"/>
                </a:lnTo>
                <a:lnTo>
                  <a:pt x="87802" y="77737"/>
                </a:lnTo>
                <a:lnTo>
                  <a:pt x="87802" y="81936"/>
                </a:lnTo>
                <a:lnTo>
                  <a:pt x="96179" y="81936"/>
                </a:lnTo>
                <a:lnTo>
                  <a:pt x="96179" y="73535"/>
                </a:lnTo>
                <a:close/>
              </a:path>
              <a:path w="104775" h="111760">
                <a:moveTo>
                  <a:pt x="58534" y="0"/>
                </a:moveTo>
                <a:lnTo>
                  <a:pt x="41815" y="2101"/>
                </a:lnTo>
                <a:lnTo>
                  <a:pt x="37645" y="4202"/>
                </a:lnTo>
                <a:lnTo>
                  <a:pt x="29267" y="12607"/>
                </a:lnTo>
                <a:lnTo>
                  <a:pt x="27182" y="12607"/>
                </a:lnTo>
                <a:lnTo>
                  <a:pt x="27182" y="16809"/>
                </a:lnTo>
                <a:lnTo>
                  <a:pt x="25096" y="16809"/>
                </a:lnTo>
                <a:lnTo>
                  <a:pt x="25096" y="21012"/>
                </a:lnTo>
                <a:lnTo>
                  <a:pt x="23011" y="21012"/>
                </a:lnTo>
                <a:lnTo>
                  <a:pt x="23011" y="25210"/>
                </a:lnTo>
                <a:lnTo>
                  <a:pt x="20926" y="27312"/>
                </a:lnTo>
                <a:lnTo>
                  <a:pt x="27182" y="27312"/>
                </a:lnTo>
                <a:lnTo>
                  <a:pt x="31389" y="23109"/>
                </a:lnTo>
                <a:lnTo>
                  <a:pt x="31389" y="18910"/>
                </a:lnTo>
                <a:lnTo>
                  <a:pt x="35559" y="18910"/>
                </a:lnTo>
                <a:lnTo>
                  <a:pt x="39730" y="16809"/>
                </a:lnTo>
                <a:lnTo>
                  <a:pt x="39730" y="14708"/>
                </a:lnTo>
                <a:lnTo>
                  <a:pt x="71083" y="14708"/>
                </a:lnTo>
                <a:lnTo>
                  <a:pt x="66912" y="10506"/>
                </a:lnTo>
                <a:lnTo>
                  <a:pt x="64827" y="6303"/>
                </a:lnTo>
                <a:lnTo>
                  <a:pt x="62741" y="4202"/>
                </a:lnTo>
                <a:lnTo>
                  <a:pt x="58534" y="2101"/>
                </a:lnTo>
                <a:lnTo>
                  <a:pt x="58534" y="0"/>
                </a:lnTo>
                <a:close/>
              </a:path>
              <a:path w="104775" h="111760">
                <a:moveTo>
                  <a:pt x="100350" y="8404"/>
                </a:moveTo>
                <a:lnTo>
                  <a:pt x="92009" y="8404"/>
                </a:lnTo>
                <a:lnTo>
                  <a:pt x="92009" y="12607"/>
                </a:lnTo>
                <a:lnTo>
                  <a:pt x="89923" y="14708"/>
                </a:lnTo>
                <a:lnTo>
                  <a:pt x="85716" y="16809"/>
                </a:lnTo>
                <a:lnTo>
                  <a:pt x="96179" y="16809"/>
                </a:lnTo>
                <a:lnTo>
                  <a:pt x="100350" y="12607"/>
                </a:lnTo>
                <a:lnTo>
                  <a:pt x="100350" y="8404"/>
                </a:lnTo>
                <a:close/>
              </a:path>
              <a:path w="104775" h="111760">
                <a:moveTo>
                  <a:pt x="104557" y="0"/>
                </a:moveTo>
                <a:lnTo>
                  <a:pt x="98265" y="0"/>
                </a:lnTo>
                <a:lnTo>
                  <a:pt x="98265" y="4202"/>
                </a:lnTo>
                <a:lnTo>
                  <a:pt x="94094" y="8404"/>
                </a:lnTo>
                <a:lnTo>
                  <a:pt x="102435" y="8404"/>
                </a:lnTo>
                <a:lnTo>
                  <a:pt x="104557" y="6303"/>
                </a:lnTo>
                <a:lnTo>
                  <a:pt x="1045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63149" y="3056654"/>
            <a:ext cx="56515" cy="250190"/>
          </a:xfrm>
          <a:custGeom>
            <a:avLst/>
            <a:gdLst/>
            <a:ahLst/>
            <a:cxnLst/>
            <a:rect l="l" t="t" r="r" b="b"/>
            <a:pathLst>
              <a:path w="56514" h="250189">
                <a:moveTo>
                  <a:pt x="48071" y="186986"/>
                </a:moveTo>
                <a:lnTo>
                  <a:pt x="35559" y="186986"/>
                </a:lnTo>
                <a:lnTo>
                  <a:pt x="35559" y="193286"/>
                </a:lnTo>
                <a:lnTo>
                  <a:pt x="33437" y="193286"/>
                </a:lnTo>
                <a:lnTo>
                  <a:pt x="33437" y="199590"/>
                </a:lnTo>
                <a:lnTo>
                  <a:pt x="31352" y="199590"/>
                </a:lnTo>
                <a:lnTo>
                  <a:pt x="31352" y="203792"/>
                </a:lnTo>
                <a:lnTo>
                  <a:pt x="29267" y="203792"/>
                </a:lnTo>
                <a:lnTo>
                  <a:pt x="29267" y="207994"/>
                </a:lnTo>
                <a:lnTo>
                  <a:pt x="27182" y="207994"/>
                </a:lnTo>
                <a:lnTo>
                  <a:pt x="27182" y="212197"/>
                </a:lnTo>
                <a:lnTo>
                  <a:pt x="25096" y="212197"/>
                </a:lnTo>
                <a:lnTo>
                  <a:pt x="25096" y="218497"/>
                </a:lnTo>
                <a:lnTo>
                  <a:pt x="23011" y="218497"/>
                </a:lnTo>
                <a:lnTo>
                  <a:pt x="23011" y="222699"/>
                </a:lnTo>
                <a:lnTo>
                  <a:pt x="18804" y="226902"/>
                </a:lnTo>
                <a:lnTo>
                  <a:pt x="16718" y="226902"/>
                </a:lnTo>
                <a:lnTo>
                  <a:pt x="16718" y="231104"/>
                </a:lnTo>
                <a:lnTo>
                  <a:pt x="12548" y="235303"/>
                </a:lnTo>
                <a:lnTo>
                  <a:pt x="10463" y="235303"/>
                </a:lnTo>
                <a:lnTo>
                  <a:pt x="10463" y="239505"/>
                </a:lnTo>
                <a:lnTo>
                  <a:pt x="0" y="250011"/>
                </a:lnTo>
                <a:lnTo>
                  <a:pt x="6292" y="250011"/>
                </a:lnTo>
                <a:lnTo>
                  <a:pt x="10463" y="247910"/>
                </a:lnTo>
                <a:lnTo>
                  <a:pt x="23011" y="235303"/>
                </a:lnTo>
                <a:lnTo>
                  <a:pt x="23011" y="231104"/>
                </a:lnTo>
                <a:lnTo>
                  <a:pt x="25096" y="231104"/>
                </a:lnTo>
                <a:lnTo>
                  <a:pt x="31352" y="224800"/>
                </a:lnTo>
                <a:lnTo>
                  <a:pt x="31352" y="220598"/>
                </a:lnTo>
                <a:lnTo>
                  <a:pt x="33437" y="220598"/>
                </a:lnTo>
                <a:lnTo>
                  <a:pt x="33437" y="216399"/>
                </a:lnTo>
                <a:lnTo>
                  <a:pt x="35559" y="216399"/>
                </a:lnTo>
                <a:lnTo>
                  <a:pt x="37645" y="214298"/>
                </a:lnTo>
                <a:lnTo>
                  <a:pt x="37645" y="210096"/>
                </a:lnTo>
                <a:lnTo>
                  <a:pt x="39730" y="210096"/>
                </a:lnTo>
                <a:lnTo>
                  <a:pt x="39730" y="205893"/>
                </a:lnTo>
                <a:lnTo>
                  <a:pt x="41815" y="205893"/>
                </a:lnTo>
                <a:lnTo>
                  <a:pt x="41815" y="201691"/>
                </a:lnTo>
                <a:lnTo>
                  <a:pt x="43901" y="201691"/>
                </a:lnTo>
                <a:lnTo>
                  <a:pt x="43901" y="197488"/>
                </a:lnTo>
                <a:lnTo>
                  <a:pt x="45986" y="197488"/>
                </a:lnTo>
                <a:lnTo>
                  <a:pt x="45986" y="191185"/>
                </a:lnTo>
                <a:lnTo>
                  <a:pt x="48071" y="191185"/>
                </a:lnTo>
                <a:lnTo>
                  <a:pt x="48071" y="186986"/>
                </a:lnTo>
                <a:close/>
              </a:path>
              <a:path w="56514" h="250189">
                <a:moveTo>
                  <a:pt x="54364" y="155471"/>
                </a:moveTo>
                <a:lnTo>
                  <a:pt x="41815" y="155471"/>
                </a:lnTo>
                <a:lnTo>
                  <a:pt x="41815" y="168075"/>
                </a:lnTo>
                <a:lnTo>
                  <a:pt x="39730" y="168075"/>
                </a:lnTo>
                <a:lnTo>
                  <a:pt x="39730" y="176480"/>
                </a:lnTo>
                <a:lnTo>
                  <a:pt x="37645" y="176480"/>
                </a:lnTo>
                <a:lnTo>
                  <a:pt x="37645" y="186986"/>
                </a:lnTo>
                <a:lnTo>
                  <a:pt x="50193" y="186986"/>
                </a:lnTo>
                <a:lnTo>
                  <a:pt x="50193" y="178581"/>
                </a:lnTo>
                <a:lnTo>
                  <a:pt x="52278" y="178581"/>
                </a:lnTo>
                <a:lnTo>
                  <a:pt x="52278" y="170176"/>
                </a:lnTo>
                <a:lnTo>
                  <a:pt x="54364" y="170176"/>
                </a:lnTo>
                <a:lnTo>
                  <a:pt x="54364" y="155471"/>
                </a:lnTo>
                <a:close/>
              </a:path>
              <a:path w="56514" h="250189">
                <a:moveTo>
                  <a:pt x="6292" y="0"/>
                </a:moveTo>
                <a:lnTo>
                  <a:pt x="0" y="2101"/>
                </a:lnTo>
                <a:lnTo>
                  <a:pt x="2085" y="4202"/>
                </a:lnTo>
                <a:lnTo>
                  <a:pt x="4170" y="8404"/>
                </a:lnTo>
                <a:lnTo>
                  <a:pt x="10463" y="14704"/>
                </a:lnTo>
                <a:lnTo>
                  <a:pt x="12548" y="18907"/>
                </a:lnTo>
                <a:lnTo>
                  <a:pt x="18804" y="25210"/>
                </a:lnTo>
                <a:lnTo>
                  <a:pt x="39730" y="81936"/>
                </a:lnTo>
                <a:lnTo>
                  <a:pt x="43901" y="155471"/>
                </a:lnTo>
                <a:lnTo>
                  <a:pt x="56449" y="155471"/>
                </a:lnTo>
                <a:lnTo>
                  <a:pt x="54364" y="94543"/>
                </a:lnTo>
                <a:lnTo>
                  <a:pt x="43901" y="50421"/>
                </a:lnTo>
                <a:lnTo>
                  <a:pt x="35559" y="35717"/>
                </a:lnTo>
                <a:lnTo>
                  <a:pt x="31352" y="27312"/>
                </a:lnTo>
                <a:lnTo>
                  <a:pt x="29267" y="25210"/>
                </a:lnTo>
                <a:lnTo>
                  <a:pt x="27182" y="21008"/>
                </a:lnTo>
                <a:lnTo>
                  <a:pt x="10463" y="4202"/>
                </a:lnTo>
                <a:lnTo>
                  <a:pt x="6292" y="2101"/>
                </a:lnTo>
                <a:lnTo>
                  <a:pt x="6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62346" y="2068781"/>
            <a:ext cx="1762006" cy="5006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33075" y="2164422"/>
            <a:ext cx="163195" cy="56515"/>
          </a:xfrm>
          <a:custGeom>
            <a:avLst/>
            <a:gdLst/>
            <a:ahLst/>
            <a:cxnLst/>
            <a:rect l="l" t="t" r="r" b="b"/>
            <a:pathLst>
              <a:path w="163195" h="56514">
                <a:moveTo>
                  <a:pt x="163099" y="47818"/>
                </a:moveTo>
                <a:lnTo>
                  <a:pt x="2085" y="49898"/>
                </a:lnTo>
                <a:lnTo>
                  <a:pt x="0" y="51977"/>
                </a:lnTo>
                <a:lnTo>
                  <a:pt x="2085" y="54057"/>
                </a:lnTo>
                <a:lnTo>
                  <a:pt x="8380" y="56136"/>
                </a:lnTo>
                <a:lnTo>
                  <a:pt x="154755" y="56136"/>
                </a:lnTo>
                <a:lnTo>
                  <a:pt x="163099" y="54057"/>
                </a:lnTo>
                <a:lnTo>
                  <a:pt x="163099" y="47818"/>
                </a:lnTo>
                <a:close/>
              </a:path>
              <a:path w="163195" h="56514">
                <a:moveTo>
                  <a:pt x="163099" y="0"/>
                </a:moveTo>
                <a:lnTo>
                  <a:pt x="2085" y="0"/>
                </a:lnTo>
                <a:lnTo>
                  <a:pt x="2085" y="4155"/>
                </a:lnTo>
                <a:lnTo>
                  <a:pt x="0" y="6234"/>
                </a:lnTo>
                <a:lnTo>
                  <a:pt x="2085" y="8313"/>
                </a:lnTo>
                <a:lnTo>
                  <a:pt x="8380" y="10393"/>
                </a:lnTo>
                <a:lnTo>
                  <a:pt x="154755" y="10393"/>
                </a:lnTo>
                <a:lnTo>
                  <a:pt x="163099" y="8313"/>
                </a:lnTo>
                <a:lnTo>
                  <a:pt x="163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86122" y="2143628"/>
            <a:ext cx="94615" cy="112395"/>
          </a:xfrm>
          <a:custGeom>
            <a:avLst/>
            <a:gdLst/>
            <a:ahLst/>
            <a:cxnLst/>
            <a:rect l="l" t="t" r="r" b="b"/>
            <a:pathLst>
              <a:path w="94614" h="112394">
                <a:moveTo>
                  <a:pt x="22980" y="27028"/>
                </a:moveTo>
                <a:lnTo>
                  <a:pt x="8343" y="27028"/>
                </a:lnTo>
                <a:lnTo>
                  <a:pt x="8343" y="31187"/>
                </a:lnTo>
                <a:lnTo>
                  <a:pt x="6257" y="33266"/>
                </a:lnTo>
                <a:lnTo>
                  <a:pt x="4171" y="33266"/>
                </a:lnTo>
                <a:lnTo>
                  <a:pt x="4171" y="41584"/>
                </a:lnTo>
                <a:lnTo>
                  <a:pt x="2085" y="41584"/>
                </a:lnTo>
                <a:lnTo>
                  <a:pt x="2085" y="54057"/>
                </a:lnTo>
                <a:lnTo>
                  <a:pt x="0" y="56136"/>
                </a:lnTo>
                <a:lnTo>
                  <a:pt x="2085" y="70692"/>
                </a:lnTo>
                <a:lnTo>
                  <a:pt x="4171" y="76930"/>
                </a:lnTo>
                <a:lnTo>
                  <a:pt x="8343" y="85244"/>
                </a:lnTo>
                <a:lnTo>
                  <a:pt x="10429" y="87323"/>
                </a:lnTo>
                <a:lnTo>
                  <a:pt x="12515" y="91482"/>
                </a:lnTo>
                <a:lnTo>
                  <a:pt x="14637" y="93562"/>
                </a:lnTo>
                <a:lnTo>
                  <a:pt x="16723" y="97720"/>
                </a:lnTo>
                <a:lnTo>
                  <a:pt x="20895" y="99800"/>
                </a:lnTo>
                <a:lnTo>
                  <a:pt x="25066" y="103959"/>
                </a:lnTo>
                <a:lnTo>
                  <a:pt x="29275" y="106038"/>
                </a:lnTo>
                <a:lnTo>
                  <a:pt x="31361" y="108117"/>
                </a:lnTo>
                <a:lnTo>
                  <a:pt x="35532" y="110197"/>
                </a:lnTo>
                <a:lnTo>
                  <a:pt x="41790" y="112273"/>
                </a:lnTo>
                <a:lnTo>
                  <a:pt x="66893" y="112273"/>
                </a:lnTo>
                <a:lnTo>
                  <a:pt x="73187" y="110197"/>
                </a:lnTo>
                <a:lnTo>
                  <a:pt x="77359" y="108117"/>
                </a:lnTo>
                <a:lnTo>
                  <a:pt x="79451" y="106038"/>
                </a:lnTo>
                <a:lnTo>
                  <a:pt x="43912" y="106038"/>
                </a:lnTo>
                <a:lnTo>
                  <a:pt x="41790" y="103959"/>
                </a:lnTo>
                <a:lnTo>
                  <a:pt x="33446" y="99800"/>
                </a:lnTo>
                <a:lnTo>
                  <a:pt x="31361" y="97720"/>
                </a:lnTo>
                <a:lnTo>
                  <a:pt x="29275" y="93562"/>
                </a:lnTo>
                <a:lnTo>
                  <a:pt x="27152" y="91482"/>
                </a:lnTo>
                <a:lnTo>
                  <a:pt x="22980" y="83165"/>
                </a:lnTo>
                <a:lnTo>
                  <a:pt x="20895" y="74851"/>
                </a:lnTo>
                <a:lnTo>
                  <a:pt x="18809" y="58215"/>
                </a:lnTo>
                <a:lnTo>
                  <a:pt x="18809" y="54057"/>
                </a:lnTo>
                <a:lnTo>
                  <a:pt x="87825" y="54057"/>
                </a:lnTo>
                <a:lnTo>
                  <a:pt x="94083" y="51981"/>
                </a:lnTo>
                <a:lnTo>
                  <a:pt x="93851" y="49902"/>
                </a:lnTo>
                <a:lnTo>
                  <a:pt x="18809" y="49902"/>
                </a:lnTo>
                <a:lnTo>
                  <a:pt x="20895" y="47822"/>
                </a:lnTo>
                <a:lnTo>
                  <a:pt x="20895" y="35346"/>
                </a:lnTo>
                <a:lnTo>
                  <a:pt x="22980" y="35346"/>
                </a:lnTo>
                <a:lnTo>
                  <a:pt x="22980" y="27028"/>
                </a:lnTo>
                <a:close/>
              </a:path>
              <a:path w="94614" h="112394">
                <a:moveTo>
                  <a:pt x="91997" y="87323"/>
                </a:moveTo>
                <a:lnTo>
                  <a:pt x="85702" y="87323"/>
                </a:lnTo>
                <a:lnTo>
                  <a:pt x="85702" y="91482"/>
                </a:lnTo>
                <a:lnTo>
                  <a:pt x="75273" y="101879"/>
                </a:lnTo>
                <a:lnTo>
                  <a:pt x="66893" y="106038"/>
                </a:lnTo>
                <a:lnTo>
                  <a:pt x="79451" y="106038"/>
                </a:lnTo>
                <a:lnTo>
                  <a:pt x="89911" y="95641"/>
                </a:lnTo>
                <a:lnTo>
                  <a:pt x="89911" y="91482"/>
                </a:lnTo>
                <a:lnTo>
                  <a:pt x="91997" y="91482"/>
                </a:lnTo>
                <a:lnTo>
                  <a:pt x="91997" y="87323"/>
                </a:lnTo>
                <a:close/>
              </a:path>
              <a:path w="94614" h="112394">
                <a:moveTo>
                  <a:pt x="94083" y="79009"/>
                </a:moveTo>
                <a:lnTo>
                  <a:pt x="89911" y="79009"/>
                </a:lnTo>
                <a:lnTo>
                  <a:pt x="89911" y="83165"/>
                </a:lnTo>
                <a:lnTo>
                  <a:pt x="87825" y="83165"/>
                </a:lnTo>
                <a:lnTo>
                  <a:pt x="87825" y="87323"/>
                </a:lnTo>
                <a:lnTo>
                  <a:pt x="94083" y="87323"/>
                </a:lnTo>
                <a:lnTo>
                  <a:pt x="94083" y="79009"/>
                </a:lnTo>
                <a:close/>
              </a:path>
              <a:path w="94614" h="112394">
                <a:moveTo>
                  <a:pt x="73187" y="6238"/>
                </a:moveTo>
                <a:lnTo>
                  <a:pt x="60636" y="6238"/>
                </a:lnTo>
                <a:lnTo>
                  <a:pt x="60636" y="8317"/>
                </a:lnTo>
                <a:lnTo>
                  <a:pt x="64807" y="10397"/>
                </a:lnTo>
                <a:lnTo>
                  <a:pt x="68979" y="14555"/>
                </a:lnTo>
                <a:lnTo>
                  <a:pt x="71065" y="18714"/>
                </a:lnTo>
                <a:lnTo>
                  <a:pt x="73187" y="20794"/>
                </a:lnTo>
                <a:lnTo>
                  <a:pt x="75273" y="24949"/>
                </a:lnTo>
                <a:lnTo>
                  <a:pt x="77359" y="33266"/>
                </a:lnTo>
                <a:lnTo>
                  <a:pt x="79445" y="49902"/>
                </a:lnTo>
                <a:lnTo>
                  <a:pt x="93851" y="49902"/>
                </a:lnTo>
                <a:lnTo>
                  <a:pt x="91997" y="33266"/>
                </a:lnTo>
                <a:lnTo>
                  <a:pt x="89911" y="27028"/>
                </a:lnTo>
                <a:lnTo>
                  <a:pt x="87825" y="22873"/>
                </a:lnTo>
                <a:lnTo>
                  <a:pt x="85702" y="16635"/>
                </a:lnTo>
                <a:lnTo>
                  <a:pt x="77359" y="8317"/>
                </a:lnTo>
                <a:lnTo>
                  <a:pt x="73187" y="6238"/>
                </a:lnTo>
                <a:close/>
              </a:path>
              <a:path w="94614" h="112394">
                <a:moveTo>
                  <a:pt x="25066" y="22873"/>
                </a:moveTo>
                <a:lnTo>
                  <a:pt x="10429" y="22873"/>
                </a:lnTo>
                <a:lnTo>
                  <a:pt x="10429" y="27028"/>
                </a:lnTo>
                <a:lnTo>
                  <a:pt x="25066" y="27028"/>
                </a:lnTo>
                <a:lnTo>
                  <a:pt x="25066" y="22873"/>
                </a:lnTo>
                <a:close/>
              </a:path>
              <a:path w="94614" h="112394">
                <a:moveTo>
                  <a:pt x="64807" y="0"/>
                </a:moveTo>
                <a:lnTo>
                  <a:pt x="39704" y="2079"/>
                </a:lnTo>
                <a:lnTo>
                  <a:pt x="33446" y="4158"/>
                </a:lnTo>
                <a:lnTo>
                  <a:pt x="29275" y="6238"/>
                </a:lnTo>
                <a:lnTo>
                  <a:pt x="25066" y="10397"/>
                </a:lnTo>
                <a:lnTo>
                  <a:pt x="20895" y="12476"/>
                </a:lnTo>
                <a:lnTo>
                  <a:pt x="16723" y="16635"/>
                </a:lnTo>
                <a:lnTo>
                  <a:pt x="14637" y="16635"/>
                </a:lnTo>
                <a:lnTo>
                  <a:pt x="14637" y="20794"/>
                </a:lnTo>
                <a:lnTo>
                  <a:pt x="12515" y="22873"/>
                </a:lnTo>
                <a:lnTo>
                  <a:pt x="27152" y="22873"/>
                </a:lnTo>
                <a:lnTo>
                  <a:pt x="27152" y="18714"/>
                </a:lnTo>
                <a:lnTo>
                  <a:pt x="29275" y="18714"/>
                </a:lnTo>
                <a:lnTo>
                  <a:pt x="35532" y="12476"/>
                </a:lnTo>
                <a:lnTo>
                  <a:pt x="39704" y="10397"/>
                </a:lnTo>
                <a:lnTo>
                  <a:pt x="41790" y="8317"/>
                </a:lnTo>
                <a:lnTo>
                  <a:pt x="60636" y="6238"/>
                </a:lnTo>
                <a:lnTo>
                  <a:pt x="73187" y="6238"/>
                </a:lnTo>
                <a:lnTo>
                  <a:pt x="71065" y="4158"/>
                </a:lnTo>
                <a:lnTo>
                  <a:pt x="64807" y="2079"/>
                </a:lnTo>
                <a:lnTo>
                  <a:pt x="64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90671" y="2147786"/>
            <a:ext cx="123825" cy="106045"/>
          </a:xfrm>
          <a:custGeom>
            <a:avLst/>
            <a:gdLst/>
            <a:ahLst/>
            <a:cxnLst/>
            <a:rect l="l" t="t" r="r" b="b"/>
            <a:pathLst>
              <a:path w="123825" h="106044">
                <a:moveTo>
                  <a:pt x="39704" y="81085"/>
                </a:moveTo>
                <a:lnTo>
                  <a:pt x="31361" y="81085"/>
                </a:lnTo>
                <a:lnTo>
                  <a:pt x="31361" y="85244"/>
                </a:lnTo>
                <a:lnTo>
                  <a:pt x="25066" y="91482"/>
                </a:lnTo>
                <a:lnTo>
                  <a:pt x="20895" y="93562"/>
                </a:lnTo>
                <a:lnTo>
                  <a:pt x="18809" y="95641"/>
                </a:lnTo>
                <a:lnTo>
                  <a:pt x="14637" y="97720"/>
                </a:lnTo>
                <a:lnTo>
                  <a:pt x="0" y="97720"/>
                </a:lnTo>
                <a:lnTo>
                  <a:pt x="0" y="106038"/>
                </a:lnTo>
                <a:lnTo>
                  <a:pt x="41826" y="106038"/>
                </a:lnTo>
                <a:lnTo>
                  <a:pt x="39704" y="97720"/>
                </a:lnTo>
                <a:lnTo>
                  <a:pt x="37618" y="95641"/>
                </a:lnTo>
                <a:lnTo>
                  <a:pt x="35532" y="91482"/>
                </a:lnTo>
                <a:lnTo>
                  <a:pt x="37618" y="89403"/>
                </a:lnTo>
                <a:lnTo>
                  <a:pt x="37618" y="85244"/>
                </a:lnTo>
                <a:lnTo>
                  <a:pt x="39704" y="85244"/>
                </a:lnTo>
                <a:lnTo>
                  <a:pt x="39704" y="81085"/>
                </a:lnTo>
                <a:close/>
              </a:path>
              <a:path w="123825" h="106044">
                <a:moveTo>
                  <a:pt x="123358" y="97720"/>
                </a:moveTo>
                <a:lnTo>
                  <a:pt x="73187" y="97720"/>
                </a:lnTo>
                <a:lnTo>
                  <a:pt x="73187" y="106038"/>
                </a:lnTo>
                <a:lnTo>
                  <a:pt x="123358" y="106038"/>
                </a:lnTo>
                <a:lnTo>
                  <a:pt x="123358" y="97720"/>
                </a:lnTo>
                <a:close/>
              </a:path>
              <a:path w="123825" h="106044">
                <a:moveTo>
                  <a:pt x="77359" y="60295"/>
                </a:moveTo>
                <a:lnTo>
                  <a:pt x="58550" y="60295"/>
                </a:lnTo>
                <a:lnTo>
                  <a:pt x="64807" y="66533"/>
                </a:lnTo>
                <a:lnTo>
                  <a:pt x="66893" y="70692"/>
                </a:lnTo>
                <a:lnTo>
                  <a:pt x="71102" y="74851"/>
                </a:lnTo>
                <a:lnTo>
                  <a:pt x="73187" y="79006"/>
                </a:lnTo>
                <a:lnTo>
                  <a:pt x="77359" y="83165"/>
                </a:lnTo>
                <a:lnTo>
                  <a:pt x="79445" y="87323"/>
                </a:lnTo>
                <a:lnTo>
                  <a:pt x="81531" y="89403"/>
                </a:lnTo>
                <a:lnTo>
                  <a:pt x="83617" y="95641"/>
                </a:lnTo>
                <a:lnTo>
                  <a:pt x="81531" y="97720"/>
                </a:lnTo>
                <a:lnTo>
                  <a:pt x="108720" y="97720"/>
                </a:lnTo>
                <a:lnTo>
                  <a:pt x="104548" y="95641"/>
                </a:lnTo>
                <a:lnTo>
                  <a:pt x="100377" y="91482"/>
                </a:lnTo>
                <a:lnTo>
                  <a:pt x="98254" y="87323"/>
                </a:lnTo>
                <a:lnTo>
                  <a:pt x="94083" y="83165"/>
                </a:lnTo>
                <a:lnTo>
                  <a:pt x="91997" y="79006"/>
                </a:lnTo>
                <a:lnTo>
                  <a:pt x="87825" y="74851"/>
                </a:lnTo>
                <a:lnTo>
                  <a:pt x="85739" y="70692"/>
                </a:lnTo>
                <a:lnTo>
                  <a:pt x="81531" y="66533"/>
                </a:lnTo>
                <a:lnTo>
                  <a:pt x="79445" y="62374"/>
                </a:lnTo>
                <a:lnTo>
                  <a:pt x="77359" y="60295"/>
                </a:lnTo>
                <a:close/>
              </a:path>
              <a:path w="123825" h="106044">
                <a:moveTo>
                  <a:pt x="45998" y="72771"/>
                </a:moveTo>
                <a:lnTo>
                  <a:pt x="39704" y="72771"/>
                </a:lnTo>
                <a:lnTo>
                  <a:pt x="39704" y="76930"/>
                </a:lnTo>
                <a:lnTo>
                  <a:pt x="35532" y="81085"/>
                </a:lnTo>
                <a:lnTo>
                  <a:pt x="41826" y="81085"/>
                </a:lnTo>
                <a:lnTo>
                  <a:pt x="45998" y="76930"/>
                </a:lnTo>
                <a:lnTo>
                  <a:pt x="45998" y="72771"/>
                </a:lnTo>
                <a:close/>
              </a:path>
              <a:path w="123825" h="106044">
                <a:moveTo>
                  <a:pt x="50170" y="0"/>
                </a:moveTo>
                <a:lnTo>
                  <a:pt x="0" y="0"/>
                </a:lnTo>
                <a:lnTo>
                  <a:pt x="0" y="8317"/>
                </a:lnTo>
                <a:lnTo>
                  <a:pt x="18809" y="10397"/>
                </a:lnTo>
                <a:lnTo>
                  <a:pt x="22980" y="10397"/>
                </a:lnTo>
                <a:lnTo>
                  <a:pt x="22980" y="14555"/>
                </a:lnTo>
                <a:lnTo>
                  <a:pt x="29275" y="20790"/>
                </a:lnTo>
                <a:lnTo>
                  <a:pt x="31361" y="24949"/>
                </a:lnTo>
                <a:lnTo>
                  <a:pt x="35532" y="29107"/>
                </a:lnTo>
                <a:lnTo>
                  <a:pt x="37618" y="33266"/>
                </a:lnTo>
                <a:lnTo>
                  <a:pt x="43912" y="39504"/>
                </a:lnTo>
                <a:lnTo>
                  <a:pt x="45998" y="43663"/>
                </a:lnTo>
                <a:lnTo>
                  <a:pt x="50170" y="47822"/>
                </a:lnTo>
                <a:lnTo>
                  <a:pt x="52256" y="51977"/>
                </a:lnTo>
                <a:lnTo>
                  <a:pt x="54341" y="58215"/>
                </a:lnTo>
                <a:lnTo>
                  <a:pt x="50170" y="62374"/>
                </a:lnTo>
                <a:lnTo>
                  <a:pt x="48084" y="62374"/>
                </a:lnTo>
                <a:lnTo>
                  <a:pt x="48084" y="66533"/>
                </a:lnTo>
                <a:lnTo>
                  <a:pt x="41826" y="72771"/>
                </a:lnTo>
                <a:lnTo>
                  <a:pt x="48084" y="72771"/>
                </a:lnTo>
                <a:lnTo>
                  <a:pt x="58550" y="62374"/>
                </a:lnTo>
                <a:lnTo>
                  <a:pt x="58550" y="60295"/>
                </a:lnTo>
                <a:lnTo>
                  <a:pt x="77359" y="60295"/>
                </a:lnTo>
                <a:lnTo>
                  <a:pt x="75273" y="58215"/>
                </a:lnTo>
                <a:lnTo>
                  <a:pt x="73187" y="54057"/>
                </a:lnTo>
                <a:lnTo>
                  <a:pt x="66893" y="47822"/>
                </a:lnTo>
                <a:lnTo>
                  <a:pt x="73187" y="41584"/>
                </a:lnTo>
                <a:lnTo>
                  <a:pt x="62722" y="41584"/>
                </a:lnTo>
                <a:lnTo>
                  <a:pt x="56464" y="35346"/>
                </a:lnTo>
                <a:lnTo>
                  <a:pt x="54341" y="31187"/>
                </a:lnTo>
                <a:lnTo>
                  <a:pt x="50170" y="27028"/>
                </a:lnTo>
                <a:lnTo>
                  <a:pt x="48084" y="22869"/>
                </a:lnTo>
                <a:lnTo>
                  <a:pt x="43912" y="18714"/>
                </a:lnTo>
                <a:lnTo>
                  <a:pt x="41826" y="14555"/>
                </a:lnTo>
                <a:lnTo>
                  <a:pt x="45998" y="10397"/>
                </a:lnTo>
                <a:lnTo>
                  <a:pt x="50170" y="8317"/>
                </a:lnTo>
                <a:lnTo>
                  <a:pt x="50170" y="0"/>
                </a:lnTo>
                <a:close/>
              </a:path>
              <a:path w="123825" h="106044">
                <a:moveTo>
                  <a:pt x="119186" y="0"/>
                </a:moveTo>
                <a:lnTo>
                  <a:pt x="75273" y="0"/>
                </a:lnTo>
                <a:lnTo>
                  <a:pt x="75273" y="8317"/>
                </a:lnTo>
                <a:lnTo>
                  <a:pt x="83617" y="8317"/>
                </a:lnTo>
                <a:lnTo>
                  <a:pt x="83617" y="20790"/>
                </a:lnTo>
                <a:lnTo>
                  <a:pt x="81531" y="22869"/>
                </a:lnTo>
                <a:lnTo>
                  <a:pt x="79445" y="22869"/>
                </a:lnTo>
                <a:lnTo>
                  <a:pt x="79445" y="27028"/>
                </a:lnTo>
                <a:lnTo>
                  <a:pt x="64807" y="41584"/>
                </a:lnTo>
                <a:lnTo>
                  <a:pt x="73187" y="41584"/>
                </a:lnTo>
                <a:lnTo>
                  <a:pt x="73187" y="37425"/>
                </a:lnTo>
                <a:lnTo>
                  <a:pt x="75273" y="37425"/>
                </a:lnTo>
                <a:lnTo>
                  <a:pt x="81531" y="31187"/>
                </a:lnTo>
                <a:lnTo>
                  <a:pt x="81531" y="27028"/>
                </a:lnTo>
                <a:lnTo>
                  <a:pt x="83617" y="27028"/>
                </a:lnTo>
                <a:lnTo>
                  <a:pt x="89911" y="20790"/>
                </a:lnTo>
                <a:lnTo>
                  <a:pt x="94083" y="18714"/>
                </a:lnTo>
                <a:lnTo>
                  <a:pt x="100377" y="12476"/>
                </a:lnTo>
                <a:lnTo>
                  <a:pt x="104548" y="10397"/>
                </a:lnTo>
                <a:lnTo>
                  <a:pt x="119186" y="8317"/>
                </a:lnTo>
                <a:lnTo>
                  <a:pt x="1191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24494" y="2145707"/>
            <a:ext cx="119380" cy="158115"/>
          </a:xfrm>
          <a:custGeom>
            <a:avLst/>
            <a:gdLst/>
            <a:ahLst/>
            <a:cxnLst/>
            <a:rect l="l" t="t" r="r" b="b"/>
            <a:pathLst>
              <a:path w="119379" h="158114">
                <a:moveTo>
                  <a:pt x="54378" y="147619"/>
                </a:moveTo>
                <a:lnTo>
                  <a:pt x="0" y="147619"/>
                </a:lnTo>
                <a:lnTo>
                  <a:pt x="0" y="158016"/>
                </a:lnTo>
                <a:lnTo>
                  <a:pt x="54378" y="158016"/>
                </a:lnTo>
                <a:lnTo>
                  <a:pt x="54378" y="147619"/>
                </a:lnTo>
                <a:close/>
              </a:path>
              <a:path w="119379" h="158114">
                <a:moveTo>
                  <a:pt x="33446" y="0"/>
                </a:moveTo>
                <a:lnTo>
                  <a:pt x="0" y="0"/>
                </a:lnTo>
                <a:lnTo>
                  <a:pt x="0" y="10397"/>
                </a:lnTo>
                <a:lnTo>
                  <a:pt x="16723" y="12476"/>
                </a:lnTo>
                <a:lnTo>
                  <a:pt x="18809" y="145539"/>
                </a:lnTo>
                <a:lnTo>
                  <a:pt x="16723" y="147619"/>
                </a:lnTo>
                <a:lnTo>
                  <a:pt x="37618" y="147619"/>
                </a:lnTo>
                <a:lnTo>
                  <a:pt x="35532" y="145539"/>
                </a:lnTo>
                <a:lnTo>
                  <a:pt x="33446" y="139301"/>
                </a:lnTo>
                <a:lnTo>
                  <a:pt x="33446" y="95641"/>
                </a:lnTo>
                <a:lnTo>
                  <a:pt x="41826" y="95641"/>
                </a:lnTo>
                <a:lnTo>
                  <a:pt x="37618" y="91482"/>
                </a:lnTo>
                <a:lnTo>
                  <a:pt x="35532" y="87323"/>
                </a:lnTo>
                <a:lnTo>
                  <a:pt x="33446" y="81085"/>
                </a:lnTo>
                <a:lnTo>
                  <a:pt x="33446" y="27028"/>
                </a:lnTo>
                <a:lnTo>
                  <a:pt x="35532" y="27028"/>
                </a:lnTo>
                <a:lnTo>
                  <a:pt x="35532" y="22869"/>
                </a:lnTo>
                <a:lnTo>
                  <a:pt x="37618" y="22869"/>
                </a:lnTo>
                <a:lnTo>
                  <a:pt x="37618" y="18714"/>
                </a:lnTo>
                <a:lnTo>
                  <a:pt x="39741" y="18714"/>
                </a:lnTo>
                <a:lnTo>
                  <a:pt x="43912" y="14555"/>
                </a:lnTo>
                <a:lnTo>
                  <a:pt x="33446" y="14555"/>
                </a:lnTo>
                <a:lnTo>
                  <a:pt x="33446" y="0"/>
                </a:lnTo>
                <a:close/>
              </a:path>
              <a:path w="119379" h="158114">
                <a:moveTo>
                  <a:pt x="41826" y="95641"/>
                </a:moveTo>
                <a:lnTo>
                  <a:pt x="33446" y="95641"/>
                </a:lnTo>
                <a:lnTo>
                  <a:pt x="37618" y="97720"/>
                </a:lnTo>
                <a:lnTo>
                  <a:pt x="45998" y="106038"/>
                </a:lnTo>
                <a:lnTo>
                  <a:pt x="54378" y="110193"/>
                </a:lnTo>
                <a:lnTo>
                  <a:pt x="79445" y="110193"/>
                </a:lnTo>
                <a:lnTo>
                  <a:pt x="85739" y="108117"/>
                </a:lnTo>
                <a:lnTo>
                  <a:pt x="89911" y="106038"/>
                </a:lnTo>
                <a:lnTo>
                  <a:pt x="91997" y="103959"/>
                </a:lnTo>
                <a:lnTo>
                  <a:pt x="52256" y="103959"/>
                </a:lnTo>
                <a:lnTo>
                  <a:pt x="43912" y="99800"/>
                </a:lnTo>
                <a:lnTo>
                  <a:pt x="41826" y="95641"/>
                </a:lnTo>
                <a:close/>
              </a:path>
              <a:path w="119379" h="158114">
                <a:moveTo>
                  <a:pt x="108720" y="85244"/>
                </a:moveTo>
                <a:lnTo>
                  <a:pt x="91997" y="85244"/>
                </a:lnTo>
                <a:lnTo>
                  <a:pt x="91997" y="89403"/>
                </a:lnTo>
                <a:lnTo>
                  <a:pt x="89911" y="89403"/>
                </a:lnTo>
                <a:lnTo>
                  <a:pt x="89911" y="93562"/>
                </a:lnTo>
                <a:lnTo>
                  <a:pt x="85739" y="95641"/>
                </a:lnTo>
                <a:lnTo>
                  <a:pt x="79445" y="101879"/>
                </a:lnTo>
                <a:lnTo>
                  <a:pt x="73187" y="103959"/>
                </a:lnTo>
                <a:lnTo>
                  <a:pt x="91997" y="103959"/>
                </a:lnTo>
                <a:lnTo>
                  <a:pt x="96168" y="101879"/>
                </a:lnTo>
                <a:lnTo>
                  <a:pt x="100377" y="97720"/>
                </a:lnTo>
                <a:lnTo>
                  <a:pt x="104548" y="95641"/>
                </a:lnTo>
                <a:lnTo>
                  <a:pt x="104548" y="91482"/>
                </a:lnTo>
                <a:lnTo>
                  <a:pt x="106634" y="91482"/>
                </a:lnTo>
                <a:lnTo>
                  <a:pt x="108720" y="89403"/>
                </a:lnTo>
                <a:lnTo>
                  <a:pt x="108720" y="85244"/>
                </a:lnTo>
                <a:close/>
              </a:path>
              <a:path w="119379" h="158114">
                <a:moveTo>
                  <a:pt x="117100" y="68612"/>
                </a:moveTo>
                <a:lnTo>
                  <a:pt x="98291" y="68612"/>
                </a:lnTo>
                <a:lnTo>
                  <a:pt x="98291" y="76930"/>
                </a:lnTo>
                <a:lnTo>
                  <a:pt x="96168" y="76930"/>
                </a:lnTo>
                <a:lnTo>
                  <a:pt x="96168" y="81085"/>
                </a:lnTo>
                <a:lnTo>
                  <a:pt x="94083" y="81085"/>
                </a:lnTo>
                <a:lnTo>
                  <a:pt x="94083" y="85244"/>
                </a:lnTo>
                <a:lnTo>
                  <a:pt x="110806" y="85244"/>
                </a:lnTo>
                <a:lnTo>
                  <a:pt x="112928" y="83165"/>
                </a:lnTo>
                <a:lnTo>
                  <a:pt x="112928" y="79009"/>
                </a:lnTo>
                <a:lnTo>
                  <a:pt x="115014" y="79009"/>
                </a:lnTo>
                <a:lnTo>
                  <a:pt x="117100" y="76930"/>
                </a:lnTo>
                <a:lnTo>
                  <a:pt x="117100" y="68612"/>
                </a:lnTo>
                <a:close/>
              </a:path>
              <a:path w="119379" h="158114">
                <a:moveTo>
                  <a:pt x="87825" y="4158"/>
                </a:moveTo>
                <a:lnTo>
                  <a:pt x="77359" y="4158"/>
                </a:lnTo>
                <a:lnTo>
                  <a:pt x="77359" y="6238"/>
                </a:lnTo>
                <a:lnTo>
                  <a:pt x="81531" y="8317"/>
                </a:lnTo>
                <a:lnTo>
                  <a:pt x="89911" y="16635"/>
                </a:lnTo>
                <a:lnTo>
                  <a:pt x="91997" y="20794"/>
                </a:lnTo>
                <a:lnTo>
                  <a:pt x="94083" y="27028"/>
                </a:lnTo>
                <a:lnTo>
                  <a:pt x="96168" y="31187"/>
                </a:lnTo>
                <a:lnTo>
                  <a:pt x="98291" y="39504"/>
                </a:lnTo>
                <a:lnTo>
                  <a:pt x="100377" y="68612"/>
                </a:lnTo>
                <a:lnTo>
                  <a:pt x="119186" y="68612"/>
                </a:lnTo>
                <a:lnTo>
                  <a:pt x="117100" y="39504"/>
                </a:lnTo>
                <a:lnTo>
                  <a:pt x="115014" y="33266"/>
                </a:lnTo>
                <a:lnTo>
                  <a:pt x="112928" y="29107"/>
                </a:lnTo>
                <a:lnTo>
                  <a:pt x="110806" y="27028"/>
                </a:lnTo>
                <a:lnTo>
                  <a:pt x="106634" y="18714"/>
                </a:lnTo>
                <a:lnTo>
                  <a:pt x="98291" y="10397"/>
                </a:lnTo>
                <a:lnTo>
                  <a:pt x="94083" y="8317"/>
                </a:lnTo>
                <a:lnTo>
                  <a:pt x="91997" y="6238"/>
                </a:lnTo>
                <a:lnTo>
                  <a:pt x="87825" y="4158"/>
                </a:lnTo>
                <a:close/>
              </a:path>
              <a:path w="119379" h="158114">
                <a:moveTo>
                  <a:pt x="83653" y="0"/>
                </a:moveTo>
                <a:lnTo>
                  <a:pt x="56464" y="2079"/>
                </a:lnTo>
                <a:lnTo>
                  <a:pt x="43912" y="8317"/>
                </a:lnTo>
                <a:lnTo>
                  <a:pt x="41826" y="10397"/>
                </a:lnTo>
                <a:lnTo>
                  <a:pt x="37618" y="12476"/>
                </a:lnTo>
                <a:lnTo>
                  <a:pt x="35532" y="14555"/>
                </a:lnTo>
                <a:lnTo>
                  <a:pt x="43912" y="14555"/>
                </a:lnTo>
                <a:lnTo>
                  <a:pt x="45998" y="12476"/>
                </a:lnTo>
                <a:lnTo>
                  <a:pt x="50170" y="10397"/>
                </a:lnTo>
                <a:lnTo>
                  <a:pt x="52256" y="8317"/>
                </a:lnTo>
                <a:lnTo>
                  <a:pt x="58550" y="6238"/>
                </a:lnTo>
                <a:lnTo>
                  <a:pt x="77359" y="4158"/>
                </a:lnTo>
                <a:lnTo>
                  <a:pt x="87825" y="4158"/>
                </a:lnTo>
                <a:lnTo>
                  <a:pt x="83653" y="2079"/>
                </a:lnTo>
                <a:lnTo>
                  <a:pt x="836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77128" y="2068781"/>
            <a:ext cx="56515" cy="247650"/>
          </a:xfrm>
          <a:custGeom>
            <a:avLst/>
            <a:gdLst/>
            <a:ahLst/>
            <a:cxnLst/>
            <a:rect l="l" t="t" r="r" b="b"/>
            <a:pathLst>
              <a:path w="56514" h="247650">
                <a:moveTo>
                  <a:pt x="33483" y="33266"/>
                </a:moveTo>
                <a:lnTo>
                  <a:pt x="23017" y="33266"/>
                </a:lnTo>
                <a:lnTo>
                  <a:pt x="23017" y="37425"/>
                </a:lnTo>
                <a:lnTo>
                  <a:pt x="20931" y="39504"/>
                </a:lnTo>
                <a:lnTo>
                  <a:pt x="18845" y="39504"/>
                </a:lnTo>
                <a:lnTo>
                  <a:pt x="18845" y="45739"/>
                </a:lnTo>
                <a:lnTo>
                  <a:pt x="16723" y="45739"/>
                </a:lnTo>
                <a:lnTo>
                  <a:pt x="16723" y="49898"/>
                </a:lnTo>
                <a:lnTo>
                  <a:pt x="14637" y="49898"/>
                </a:lnTo>
                <a:lnTo>
                  <a:pt x="14637" y="54057"/>
                </a:lnTo>
                <a:lnTo>
                  <a:pt x="12551" y="54057"/>
                </a:lnTo>
                <a:lnTo>
                  <a:pt x="12551" y="60295"/>
                </a:lnTo>
                <a:lnTo>
                  <a:pt x="10465" y="60295"/>
                </a:lnTo>
                <a:lnTo>
                  <a:pt x="10465" y="66533"/>
                </a:lnTo>
                <a:lnTo>
                  <a:pt x="8380" y="66533"/>
                </a:lnTo>
                <a:lnTo>
                  <a:pt x="8380" y="74847"/>
                </a:lnTo>
                <a:lnTo>
                  <a:pt x="6294" y="74847"/>
                </a:lnTo>
                <a:lnTo>
                  <a:pt x="6294" y="83165"/>
                </a:lnTo>
                <a:lnTo>
                  <a:pt x="4208" y="83165"/>
                </a:lnTo>
                <a:lnTo>
                  <a:pt x="4208" y="95641"/>
                </a:lnTo>
                <a:lnTo>
                  <a:pt x="2085" y="95641"/>
                </a:lnTo>
                <a:lnTo>
                  <a:pt x="2085" y="122670"/>
                </a:lnTo>
                <a:lnTo>
                  <a:pt x="0" y="124749"/>
                </a:lnTo>
                <a:lnTo>
                  <a:pt x="2085" y="149698"/>
                </a:lnTo>
                <a:lnTo>
                  <a:pt x="4208" y="162171"/>
                </a:lnTo>
                <a:lnTo>
                  <a:pt x="8380" y="178806"/>
                </a:lnTo>
                <a:lnTo>
                  <a:pt x="10465" y="185044"/>
                </a:lnTo>
                <a:lnTo>
                  <a:pt x="12551" y="189199"/>
                </a:lnTo>
                <a:lnTo>
                  <a:pt x="16723" y="201676"/>
                </a:lnTo>
                <a:lnTo>
                  <a:pt x="18845" y="203755"/>
                </a:lnTo>
                <a:lnTo>
                  <a:pt x="25103" y="216228"/>
                </a:lnTo>
                <a:lnTo>
                  <a:pt x="27189" y="218307"/>
                </a:lnTo>
                <a:lnTo>
                  <a:pt x="29275" y="222466"/>
                </a:lnTo>
                <a:lnTo>
                  <a:pt x="33483" y="226625"/>
                </a:lnTo>
                <a:lnTo>
                  <a:pt x="35569" y="230784"/>
                </a:lnTo>
                <a:lnTo>
                  <a:pt x="52292" y="247415"/>
                </a:lnTo>
                <a:lnTo>
                  <a:pt x="56464" y="247415"/>
                </a:lnTo>
                <a:lnTo>
                  <a:pt x="54378" y="243257"/>
                </a:lnTo>
                <a:lnTo>
                  <a:pt x="52292" y="241177"/>
                </a:lnTo>
                <a:lnTo>
                  <a:pt x="50206" y="237018"/>
                </a:lnTo>
                <a:lnTo>
                  <a:pt x="45998" y="232860"/>
                </a:lnTo>
                <a:lnTo>
                  <a:pt x="43912" y="228704"/>
                </a:lnTo>
                <a:lnTo>
                  <a:pt x="39741" y="224546"/>
                </a:lnTo>
                <a:lnTo>
                  <a:pt x="37655" y="220387"/>
                </a:lnTo>
                <a:lnTo>
                  <a:pt x="35569" y="218307"/>
                </a:lnTo>
                <a:lnTo>
                  <a:pt x="29275" y="205835"/>
                </a:lnTo>
                <a:lnTo>
                  <a:pt x="27189" y="199597"/>
                </a:lnTo>
                <a:lnTo>
                  <a:pt x="23017" y="191279"/>
                </a:lnTo>
                <a:lnTo>
                  <a:pt x="16723" y="166330"/>
                </a:lnTo>
                <a:lnTo>
                  <a:pt x="14637" y="151778"/>
                </a:lnTo>
                <a:lnTo>
                  <a:pt x="12551" y="124749"/>
                </a:lnTo>
                <a:lnTo>
                  <a:pt x="14637" y="122670"/>
                </a:lnTo>
                <a:lnTo>
                  <a:pt x="14637" y="93562"/>
                </a:lnTo>
                <a:lnTo>
                  <a:pt x="16723" y="93562"/>
                </a:lnTo>
                <a:lnTo>
                  <a:pt x="16723" y="81085"/>
                </a:lnTo>
                <a:lnTo>
                  <a:pt x="18845" y="81085"/>
                </a:lnTo>
                <a:lnTo>
                  <a:pt x="18845" y="72768"/>
                </a:lnTo>
                <a:lnTo>
                  <a:pt x="20931" y="72768"/>
                </a:lnTo>
                <a:lnTo>
                  <a:pt x="20931" y="64454"/>
                </a:lnTo>
                <a:lnTo>
                  <a:pt x="23017" y="64454"/>
                </a:lnTo>
                <a:lnTo>
                  <a:pt x="23017" y="56136"/>
                </a:lnTo>
                <a:lnTo>
                  <a:pt x="25103" y="56136"/>
                </a:lnTo>
                <a:lnTo>
                  <a:pt x="25103" y="51977"/>
                </a:lnTo>
                <a:lnTo>
                  <a:pt x="27189" y="51977"/>
                </a:lnTo>
                <a:lnTo>
                  <a:pt x="27189" y="47818"/>
                </a:lnTo>
                <a:lnTo>
                  <a:pt x="29275" y="47818"/>
                </a:lnTo>
                <a:lnTo>
                  <a:pt x="29275" y="43660"/>
                </a:lnTo>
                <a:lnTo>
                  <a:pt x="31361" y="43660"/>
                </a:lnTo>
                <a:lnTo>
                  <a:pt x="31361" y="37425"/>
                </a:lnTo>
                <a:lnTo>
                  <a:pt x="33483" y="37425"/>
                </a:lnTo>
                <a:lnTo>
                  <a:pt x="33483" y="33266"/>
                </a:lnTo>
                <a:close/>
              </a:path>
              <a:path w="56514" h="247650">
                <a:moveTo>
                  <a:pt x="56464" y="0"/>
                </a:moveTo>
                <a:lnTo>
                  <a:pt x="48121" y="4158"/>
                </a:lnTo>
                <a:lnTo>
                  <a:pt x="41826" y="10397"/>
                </a:lnTo>
                <a:lnTo>
                  <a:pt x="39741" y="10397"/>
                </a:lnTo>
                <a:lnTo>
                  <a:pt x="39741" y="14552"/>
                </a:lnTo>
                <a:lnTo>
                  <a:pt x="33483" y="20790"/>
                </a:lnTo>
                <a:lnTo>
                  <a:pt x="31361" y="20790"/>
                </a:lnTo>
                <a:lnTo>
                  <a:pt x="31361" y="24949"/>
                </a:lnTo>
                <a:lnTo>
                  <a:pt x="29275" y="27028"/>
                </a:lnTo>
                <a:lnTo>
                  <a:pt x="27189" y="27028"/>
                </a:lnTo>
                <a:lnTo>
                  <a:pt x="27189" y="31187"/>
                </a:lnTo>
                <a:lnTo>
                  <a:pt x="25103" y="33266"/>
                </a:lnTo>
                <a:lnTo>
                  <a:pt x="35569" y="33266"/>
                </a:lnTo>
                <a:lnTo>
                  <a:pt x="35569" y="29107"/>
                </a:lnTo>
                <a:lnTo>
                  <a:pt x="37655" y="29107"/>
                </a:lnTo>
                <a:lnTo>
                  <a:pt x="39741" y="27028"/>
                </a:lnTo>
                <a:lnTo>
                  <a:pt x="39741" y="22869"/>
                </a:lnTo>
                <a:lnTo>
                  <a:pt x="41826" y="22869"/>
                </a:lnTo>
                <a:lnTo>
                  <a:pt x="48121" y="16631"/>
                </a:lnTo>
                <a:lnTo>
                  <a:pt x="48121" y="12472"/>
                </a:lnTo>
                <a:lnTo>
                  <a:pt x="50206" y="12472"/>
                </a:lnTo>
                <a:lnTo>
                  <a:pt x="54378" y="8317"/>
                </a:lnTo>
                <a:lnTo>
                  <a:pt x="54378" y="4158"/>
                </a:lnTo>
                <a:lnTo>
                  <a:pt x="56464" y="4158"/>
                </a:lnTo>
                <a:lnTo>
                  <a:pt x="56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69162" y="2192487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5">
                <a:moveTo>
                  <a:pt x="0" y="0"/>
                </a:moveTo>
                <a:lnTo>
                  <a:pt x="152633" y="0"/>
                </a:lnTo>
              </a:path>
            </a:pathLst>
          </a:custGeom>
          <a:ln w="116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53156" y="2145707"/>
            <a:ext cx="104775" cy="110489"/>
          </a:xfrm>
          <a:custGeom>
            <a:avLst/>
            <a:gdLst/>
            <a:ahLst/>
            <a:cxnLst/>
            <a:rect l="l" t="t" r="r" b="b"/>
            <a:pathLst>
              <a:path w="104775" h="110489">
                <a:moveTo>
                  <a:pt x="71102" y="14555"/>
                </a:moveTo>
                <a:lnTo>
                  <a:pt x="39741" y="14555"/>
                </a:lnTo>
                <a:lnTo>
                  <a:pt x="58550" y="16635"/>
                </a:lnTo>
                <a:lnTo>
                  <a:pt x="62722" y="18714"/>
                </a:lnTo>
                <a:lnTo>
                  <a:pt x="69016" y="20794"/>
                </a:lnTo>
                <a:lnTo>
                  <a:pt x="79482" y="22869"/>
                </a:lnTo>
                <a:lnTo>
                  <a:pt x="83653" y="24949"/>
                </a:lnTo>
                <a:lnTo>
                  <a:pt x="73187" y="35346"/>
                </a:lnTo>
                <a:lnTo>
                  <a:pt x="69016" y="37425"/>
                </a:lnTo>
                <a:lnTo>
                  <a:pt x="54378" y="51977"/>
                </a:lnTo>
                <a:lnTo>
                  <a:pt x="50206" y="54057"/>
                </a:lnTo>
                <a:lnTo>
                  <a:pt x="27189" y="76930"/>
                </a:lnTo>
                <a:lnTo>
                  <a:pt x="25103" y="76930"/>
                </a:lnTo>
                <a:lnTo>
                  <a:pt x="25103" y="81085"/>
                </a:lnTo>
                <a:lnTo>
                  <a:pt x="10465" y="95641"/>
                </a:lnTo>
                <a:lnTo>
                  <a:pt x="8380" y="95641"/>
                </a:lnTo>
                <a:lnTo>
                  <a:pt x="8380" y="99800"/>
                </a:lnTo>
                <a:lnTo>
                  <a:pt x="6294" y="101879"/>
                </a:lnTo>
                <a:lnTo>
                  <a:pt x="4171" y="101879"/>
                </a:lnTo>
                <a:lnTo>
                  <a:pt x="4171" y="106038"/>
                </a:lnTo>
                <a:lnTo>
                  <a:pt x="0" y="110193"/>
                </a:lnTo>
                <a:lnTo>
                  <a:pt x="6294" y="110193"/>
                </a:lnTo>
                <a:lnTo>
                  <a:pt x="6294" y="106038"/>
                </a:lnTo>
                <a:lnTo>
                  <a:pt x="8380" y="106038"/>
                </a:lnTo>
                <a:lnTo>
                  <a:pt x="16723" y="97720"/>
                </a:lnTo>
                <a:lnTo>
                  <a:pt x="20931" y="95641"/>
                </a:lnTo>
                <a:lnTo>
                  <a:pt x="20931" y="93562"/>
                </a:lnTo>
                <a:lnTo>
                  <a:pt x="52292" y="93562"/>
                </a:lnTo>
                <a:lnTo>
                  <a:pt x="45998" y="91482"/>
                </a:lnTo>
                <a:lnTo>
                  <a:pt x="41826" y="89403"/>
                </a:lnTo>
                <a:lnTo>
                  <a:pt x="23017" y="87323"/>
                </a:lnTo>
                <a:lnTo>
                  <a:pt x="39741" y="70692"/>
                </a:lnTo>
                <a:lnTo>
                  <a:pt x="43912" y="68612"/>
                </a:lnTo>
                <a:lnTo>
                  <a:pt x="54378" y="58215"/>
                </a:lnTo>
                <a:lnTo>
                  <a:pt x="58550" y="56136"/>
                </a:lnTo>
                <a:lnTo>
                  <a:pt x="94119" y="20794"/>
                </a:lnTo>
                <a:lnTo>
                  <a:pt x="94119" y="16635"/>
                </a:lnTo>
                <a:lnTo>
                  <a:pt x="73187" y="16635"/>
                </a:lnTo>
                <a:lnTo>
                  <a:pt x="71102" y="14555"/>
                </a:lnTo>
                <a:close/>
              </a:path>
              <a:path w="104775" h="110489">
                <a:moveTo>
                  <a:pt x="94119" y="81085"/>
                </a:moveTo>
                <a:lnTo>
                  <a:pt x="85739" y="81085"/>
                </a:lnTo>
                <a:lnTo>
                  <a:pt x="85739" y="85244"/>
                </a:lnTo>
                <a:lnTo>
                  <a:pt x="81567" y="87323"/>
                </a:lnTo>
                <a:lnTo>
                  <a:pt x="77359" y="91482"/>
                </a:lnTo>
                <a:lnTo>
                  <a:pt x="71102" y="93562"/>
                </a:lnTo>
                <a:lnTo>
                  <a:pt x="20931" y="93562"/>
                </a:lnTo>
                <a:lnTo>
                  <a:pt x="35569" y="95641"/>
                </a:lnTo>
                <a:lnTo>
                  <a:pt x="37655" y="97720"/>
                </a:lnTo>
                <a:lnTo>
                  <a:pt x="39741" y="101879"/>
                </a:lnTo>
                <a:lnTo>
                  <a:pt x="43912" y="103959"/>
                </a:lnTo>
                <a:lnTo>
                  <a:pt x="48084" y="108117"/>
                </a:lnTo>
                <a:lnTo>
                  <a:pt x="52292" y="110193"/>
                </a:lnTo>
                <a:lnTo>
                  <a:pt x="69016" y="110193"/>
                </a:lnTo>
                <a:lnTo>
                  <a:pt x="77359" y="106038"/>
                </a:lnTo>
                <a:lnTo>
                  <a:pt x="87825" y="95641"/>
                </a:lnTo>
                <a:lnTo>
                  <a:pt x="87825" y="91482"/>
                </a:lnTo>
                <a:lnTo>
                  <a:pt x="89911" y="91482"/>
                </a:lnTo>
                <a:lnTo>
                  <a:pt x="89911" y="87323"/>
                </a:lnTo>
                <a:lnTo>
                  <a:pt x="91997" y="87323"/>
                </a:lnTo>
                <a:lnTo>
                  <a:pt x="94119" y="85244"/>
                </a:lnTo>
                <a:lnTo>
                  <a:pt x="94119" y="81085"/>
                </a:lnTo>
                <a:close/>
              </a:path>
              <a:path w="104775" h="110489">
                <a:moveTo>
                  <a:pt x="96205" y="72771"/>
                </a:moveTo>
                <a:lnTo>
                  <a:pt x="89911" y="72771"/>
                </a:lnTo>
                <a:lnTo>
                  <a:pt x="89911" y="76930"/>
                </a:lnTo>
                <a:lnTo>
                  <a:pt x="87825" y="76930"/>
                </a:lnTo>
                <a:lnTo>
                  <a:pt x="87825" y="81085"/>
                </a:lnTo>
                <a:lnTo>
                  <a:pt x="96205" y="81085"/>
                </a:lnTo>
                <a:lnTo>
                  <a:pt x="96205" y="72771"/>
                </a:lnTo>
                <a:close/>
              </a:path>
              <a:path w="104775" h="110489">
                <a:moveTo>
                  <a:pt x="58550" y="0"/>
                </a:moveTo>
                <a:lnTo>
                  <a:pt x="41826" y="2079"/>
                </a:lnTo>
                <a:lnTo>
                  <a:pt x="37655" y="4158"/>
                </a:lnTo>
                <a:lnTo>
                  <a:pt x="29275" y="12476"/>
                </a:lnTo>
                <a:lnTo>
                  <a:pt x="27189" y="12476"/>
                </a:lnTo>
                <a:lnTo>
                  <a:pt x="27189" y="16635"/>
                </a:lnTo>
                <a:lnTo>
                  <a:pt x="25103" y="16635"/>
                </a:lnTo>
                <a:lnTo>
                  <a:pt x="25103" y="20794"/>
                </a:lnTo>
                <a:lnTo>
                  <a:pt x="23017" y="20794"/>
                </a:lnTo>
                <a:lnTo>
                  <a:pt x="23017" y="24949"/>
                </a:lnTo>
                <a:lnTo>
                  <a:pt x="20931" y="27028"/>
                </a:lnTo>
                <a:lnTo>
                  <a:pt x="27189" y="27028"/>
                </a:lnTo>
                <a:lnTo>
                  <a:pt x="35569" y="18714"/>
                </a:lnTo>
                <a:lnTo>
                  <a:pt x="39741" y="16635"/>
                </a:lnTo>
                <a:lnTo>
                  <a:pt x="39741" y="14555"/>
                </a:lnTo>
                <a:lnTo>
                  <a:pt x="71102" y="14555"/>
                </a:lnTo>
                <a:lnTo>
                  <a:pt x="66930" y="10397"/>
                </a:lnTo>
                <a:lnTo>
                  <a:pt x="64844" y="6238"/>
                </a:lnTo>
                <a:lnTo>
                  <a:pt x="62722" y="4158"/>
                </a:lnTo>
                <a:lnTo>
                  <a:pt x="58550" y="2079"/>
                </a:lnTo>
                <a:lnTo>
                  <a:pt x="58550" y="0"/>
                </a:lnTo>
                <a:close/>
              </a:path>
              <a:path w="104775" h="110489">
                <a:moveTo>
                  <a:pt x="100377" y="8317"/>
                </a:moveTo>
                <a:lnTo>
                  <a:pt x="91997" y="8317"/>
                </a:lnTo>
                <a:lnTo>
                  <a:pt x="91997" y="12476"/>
                </a:lnTo>
                <a:lnTo>
                  <a:pt x="89911" y="14555"/>
                </a:lnTo>
                <a:lnTo>
                  <a:pt x="85739" y="16635"/>
                </a:lnTo>
                <a:lnTo>
                  <a:pt x="96205" y="16635"/>
                </a:lnTo>
                <a:lnTo>
                  <a:pt x="100377" y="12476"/>
                </a:lnTo>
                <a:lnTo>
                  <a:pt x="100377" y="8317"/>
                </a:lnTo>
                <a:close/>
              </a:path>
              <a:path w="104775" h="110489">
                <a:moveTo>
                  <a:pt x="104548" y="0"/>
                </a:moveTo>
                <a:lnTo>
                  <a:pt x="98291" y="0"/>
                </a:lnTo>
                <a:lnTo>
                  <a:pt x="98291" y="4158"/>
                </a:lnTo>
                <a:lnTo>
                  <a:pt x="94119" y="8317"/>
                </a:lnTo>
                <a:lnTo>
                  <a:pt x="102463" y="8317"/>
                </a:lnTo>
                <a:lnTo>
                  <a:pt x="104548" y="6238"/>
                </a:lnTo>
                <a:lnTo>
                  <a:pt x="104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80723" y="2068781"/>
            <a:ext cx="59055" cy="247650"/>
          </a:xfrm>
          <a:custGeom>
            <a:avLst/>
            <a:gdLst/>
            <a:ahLst/>
            <a:cxnLst/>
            <a:rect l="l" t="t" r="r" b="b"/>
            <a:pathLst>
              <a:path w="59054" h="247650">
                <a:moveTo>
                  <a:pt x="48084" y="185044"/>
                </a:moveTo>
                <a:lnTo>
                  <a:pt x="35532" y="185044"/>
                </a:lnTo>
                <a:lnTo>
                  <a:pt x="35532" y="191279"/>
                </a:lnTo>
                <a:lnTo>
                  <a:pt x="33446" y="191279"/>
                </a:lnTo>
                <a:lnTo>
                  <a:pt x="33446" y="197517"/>
                </a:lnTo>
                <a:lnTo>
                  <a:pt x="31361" y="197517"/>
                </a:lnTo>
                <a:lnTo>
                  <a:pt x="31361" y="201676"/>
                </a:lnTo>
                <a:lnTo>
                  <a:pt x="29275" y="201676"/>
                </a:lnTo>
                <a:lnTo>
                  <a:pt x="29275" y="205835"/>
                </a:lnTo>
                <a:lnTo>
                  <a:pt x="27189" y="205835"/>
                </a:lnTo>
                <a:lnTo>
                  <a:pt x="27189" y="209994"/>
                </a:lnTo>
                <a:lnTo>
                  <a:pt x="25103" y="209994"/>
                </a:lnTo>
                <a:lnTo>
                  <a:pt x="25103" y="216228"/>
                </a:lnTo>
                <a:lnTo>
                  <a:pt x="22980" y="216228"/>
                </a:lnTo>
                <a:lnTo>
                  <a:pt x="22980" y="220387"/>
                </a:lnTo>
                <a:lnTo>
                  <a:pt x="18809" y="224546"/>
                </a:lnTo>
                <a:lnTo>
                  <a:pt x="16723" y="224546"/>
                </a:lnTo>
                <a:lnTo>
                  <a:pt x="16723" y="228704"/>
                </a:lnTo>
                <a:lnTo>
                  <a:pt x="12551" y="232860"/>
                </a:lnTo>
                <a:lnTo>
                  <a:pt x="10465" y="232860"/>
                </a:lnTo>
                <a:lnTo>
                  <a:pt x="10465" y="237018"/>
                </a:lnTo>
                <a:lnTo>
                  <a:pt x="0" y="247415"/>
                </a:lnTo>
                <a:lnTo>
                  <a:pt x="6257" y="247415"/>
                </a:lnTo>
                <a:lnTo>
                  <a:pt x="10465" y="245336"/>
                </a:lnTo>
                <a:lnTo>
                  <a:pt x="22980" y="232860"/>
                </a:lnTo>
                <a:lnTo>
                  <a:pt x="22980" y="228704"/>
                </a:lnTo>
                <a:lnTo>
                  <a:pt x="25103" y="228704"/>
                </a:lnTo>
                <a:lnTo>
                  <a:pt x="31361" y="222466"/>
                </a:lnTo>
                <a:lnTo>
                  <a:pt x="31361" y="218307"/>
                </a:lnTo>
                <a:lnTo>
                  <a:pt x="33446" y="218307"/>
                </a:lnTo>
                <a:lnTo>
                  <a:pt x="33446" y="214152"/>
                </a:lnTo>
                <a:lnTo>
                  <a:pt x="35532" y="214152"/>
                </a:lnTo>
                <a:lnTo>
                  <a:pt x="37618" y="212073"/>
                </a:lnTo>
                <a:lnTo>
                  <a:pt x="37618" y="207914"/>
                </a:lnTo>
                <a:lnTo>
                  <a:pt x="39741" y="207914"/>
                </a:lnTo>
                <a:lnTo>
                  <a:pt x="39741" y="203755"/>
                </a:lnTo>
                <a:lnTo>
                  <a:pt x="41826" y="203755"/>
                </a:lnTo>
                <a:lnTo>
                  <a:pt x="41826" y="199597"/>
                </a:lnTo>
                <a:lnTo>
                  <a:pt x="43912" y="199597"/>
                </a:lnTo>
                <a:lnTo>
                  <a:pt x="43912" y="195438"/>
                </a:lnTo>
                <a:lnTo>
                  <a:pt x="45998" y="195438"/>
                </a:lnTo>
                <a:lnTo>
                  <a:pt x="45998" y="189199"/>
                </a:lnTo>
                <a:lnTo>
                  <a:pt x="48084" y="189199"/>
                </a:lnTo>
                <a:lnTo>
                  <a:pt x="48084" y="185044"/>
                </a:lnTo>
                <a:close/>
              </a:path>
              <a:path w="59054" h="247650">
                <a:moveTo>
                  <a:pt x="6257" y="0"/>
                </a:moveTo>
                <a:lnTo>
                  <a:pt x="0" y="2079"/>
                </a:lnTo>
                <a:lnTo>
                  <a:pt x="2085" y="4158"/>
                </a:lnTo>
                <a:lnTo>
                  <a:pt x="4171" y="8317"/>
                </a:lnTo>
                <a:lnTo>
                  <a:pt x="10465" y="14552"/>
                </a:lnTo>
                <a:lnTo>
                  <a:pt x="12551" y="18710"/>
                </a:lnTo>
                <a:lnTo>
                  <a:pt x="18809" y="24949"/>
                </a:lnTo>
                <a:lnTo>
                  <a:pt x="39741" y="81085"/>
                </a:lnTo>
                <a:lnTo>
                  <a:pt x="43912" y="153857"/>
                </a:lnTo>
                <a:lnTo>
                  <a:pt x="41826" y="153857"/>
                </a:lnTo>
                <a:lnTo>
                  <a:pt x="41826" y="166330"/>
                </a:lnTo>
                <a:lnTo>
                  <a:pt x="39741" y="166330"/>
                </a:lnTo>
                <a:lnTo>
                  <a:pt x="39741" y="174647"/>
                </a:lnTo>
                <a:lnTo>
                  <a:pt x="37618" y="174647"/>
                </a:lnTo>
                <a:lnTo>
                  <a:pt x="37618" y="185044"/>
                </a:lnTo>
                <a:lnTo>
                  <a:pt x="50170" y="185044"/>
                </a:lnTo>
                <a:lnTo>
                  <a:pt x="50170" y="178806"/>
                </a:lnTo>
                <a:lnTo>
                  <a:pt x="52256" y="178806"/>
                </a:lnTo>
                <a:lnTo>
                  <a:pt x="52256" y="170489"/>
                </a:lnTo>
                <a:lnTo>
                  <a:pt x="54378" y="170489"/>
                </a:lnTo>
                <a:lnTo>
                  <a:pt x="54378" y="162171"/>
                </a:lnTo>
                <a:lnTo>
                  <a:pt x="56464" y="162171"/>
                </a:lnTo>
                <a:lnTo>
                  <a:pt x="56464" y="149698"/>
                </a:lnTo>
                <a:lnTo>
                  <a:pt x="58550" y="149698"/>
                </a:lnTo>
                <a:lnTo>
                  <a:pt x="56464" y="97720"/>
                </a:lnTo>
                <a:lnTo>
                  <a:pt x="43912" y="49898"/>
                </a:lnTo>
                <a:lnTo>
                  <a:pt x="35532" y="35346"/>
                </a:lnTo>
                <a:lnTo>
                  <a:pt x="31361" y="27028"/>
                </a:lnTo>
                <a:lnTo>
                  <a:pt x="29275" y="24949"/>
                </a:lnTo>
                <a:lnTo>
                  <a:pt x="27189" y="20790"/>
                </a:lnTo>
                <a:lnTo>
                  <a:pt x="10465" y="4158"/>
                </a:lnTo>
                <a:lnTo>
                  <a:pt x="6257" y="2079"/>
                </a:lnTo>
                <a:lnTo>
                  <a:pt x="6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243577" y="1732027"/>
            <a:ext cx="4114800" cy="2752725"/>
          </a:xfrm>
          <a:custGeom>
            <a:avLst/>
            <a:gdLst/>
            <a:ahLst/>
            <a:cxnLst/>
            <a:rect l="l" t="t" r="r" b="b"/>
            <a:pathLst>
              <a:path w="4114800" h="2752725">
                <a:moveTo>
                  <a:pt x="0" y="0"/>
                </a:moveTo>
                <a:lnTo>
                  <a:pt x="36716" y="63883"/>
                </a:lnTo>
                <a:lnTo>
                  <a:pt x="73590" y="127709"/>
                </a:lnTo>
                <a:lnTo>
                  <a:pt x="110780" y="191417"/>
                </a:lnTo>
                <a:lnTo>
                  <a:pt x="148443" y="254948"/>
                </a:lnTo>
                <a:lnTo>
                  <a:pt x="186737" y="318246"/>
                </a:lnTo>
                <a:lnTo>
                  <a:pt x="225820" y="381249"/>
                </a:lnTo>
                <a:lnTo>
                  <a:pt x="265849" y="443901"/>
                </a:lnTo>
                <a:lnTo>
                  <a:pt x="306982" y="506142"/>
                </a:lnTo>
                <a:lnTo>
                  <a:pt x="349377" y="567914"/>
                </a:lnTo>
                <a:lnTo>
                  <a:pt x="393192" y="629158"/>
                </a:lnTo>
                <a:lnTo>
                  <a:pt x="439257" y="690595"/>
                </a:lnTo>
                <a:lnTo>
                  <a:pt x="463311" y="721611"/>
                </a:lnTo>
                <a:lnTo>
                  <a:pt x="487932" y="752748"/>
                </a:lnTo>
                <a:lnTo>
                  <a:pt x="513040" y="783945"/>
                </a:lnTo>
                <a:lnTo>
                  <a:pt x="538549" y="815143"/>
                </a:lnTo>
                <a:lnTo>
                  <a:pt x="564377" y="846284"/>
                </a:lnTo>
                <a:lnTo>
                  <a:pt x="590440" y="877307"/>
                </a:lnTo>
                <a:lnTo>
                  <a:pt x="616654" y="908155"/>
                </a:lnTo>
                <a:lnTo>
                  <a:pt x="642937" y="938768"/>
                </a:lnTo>
                <a:lnTo>
                  <a:pt x="669204" y="969086"/>
                </a:lnTo>
                <a:lnTo>
                  <a:pt x="695373" y="999051"/>
                </a:lnTo>
                <a:lnTo>
                  <a:pt x="721360" y="1028603"/>
                </a:lnTo>
                <a:lnTo>
                  <a:pt x="747081" y="1057683"/>
                </a:lnTo>
                <a:lnTo>
                  <a:pt x="772453" y="1086232"/>
                </a:lnTo>
                <a:lnTo>
                  <a:pt x="821817" y="1141502"/>
                </a:lnTo>
                <a:lnTo>
                  <a:pt x="868783" y="1193938"/>
                </a:lnTo>
                <a:lnTo>
                  <a:pt x="891159" y="1218946"/>
                </a:lnTo>
                <a:lnTo>
                  <a:pt x="933869" y="1266227"/>
                </a:lnTo>
                <a:lnTo>
                  <a:pt x="974483" y="1310166"/>
                </a:lnTo>
                <a:lnTo>
                  <a:pt x="1013392" y="1351353"/>
                </a:lnTo>
                <a:lnTo>
                  <a:pt x="1050992" y="1390377"/>
                </a:lnTo>
                <a:lnTo>
                  <a:pt x="1087675" y="1427829"/>
                </a:lnTo>
                <a:lnTo>
                  <a:pt x="1123837" y="1464297"/>
                </a:lnTo>
                <a:lnTo>
                  <a:pt x="1159870" y="1500373"/>
                </a:lnTo>
                <a:lnTo>
                  <a:pt x="1177962" y="1518447"/>
                </a:lnTo>
                <a:lnTo>
                  <a:pt x="1196170" y="1536645"/>
                </a:lnTo>
                <a:lnTo>
                  <a:pt x="1233129" y="1573703"/>
                </a:lnTo>
                <a:lnTo>
                  <a:pt x="1271143" y="1612138"/>
                </a:lnTo>
                <a:lnTo>
                  <a:pt x="1309700" y="1652163"/>
                </a:lnTo>
                <a:lnTo>
                  <a:pt x="1348110" y="1693287"/>
                </a:lnTo>
                <a:lnTo>
                  <a:pt x="1386488" y="1735040"/>
                </a:lnTo>
                <a:lnTo>
                  <a:pt x="1405703" y="1756004"/>
                </a:lnTo>
                <a:lnTo>
                  <a:pt x="1424955" y="1776949"/>
                </a:lnTo>
                <a:lnTo>
                  <a:pt x="1463627" y="1818544"/>
                </a:lnTo>
                <a:lnTo>
                  <a:pt x="1502623" y="1859355"/>
                </a:lnTo>
                <a:lnTo>
                  <a:pt x="1542061" y="1898909"/>
                </a:lnTo>
                <a:lnTo>
                  <a:pt x="1582059" y="1936737"/>
                </a:lnTo>
                <a:lnTo>
                  <a:pt x="1622735" y="1972368"/>
                </a:lnTo>
                <a:lnTo>
                  <a:pt x="1664208" y="2005330"/>
                </a:lnTo>
                <a:lnTo>
                  <a:pt x="1706477" y="2035387"/>
                </a:lnTo>
                <a:lnTo>
                  <a:pt x="1749362" y="2062958"/>
                </a:lnTo>
                <a:lnTo>
                  <a:pt x="1792822" y="2088435"/>
                </a:lnTo>
                <a:lnTo>
                  <a:pt x="1836820" y="2112211"/>
                </a:lnTo>
                <a:lnTo>
                  <a:pt x="1881314" y="2134679"/>
                </a:lnTo>
                <a:lnTo>
                  <a:pt x="1926265" y="2156233"/>
                </a:lnTo>
                <a:lnTo>
                  <a:pt x="1971634" y="2177266"/>
                </a:lnTo>
                <a:lnTo>
                  <a:pt x="2017381" y="2198170"/>
                </a:lnTo>
                <a:lnTo>
                  <a:pt x="2040384" y="2208698"/>
                </a:lnTo>
                <a:lnTo>
                  <a:pt x="2063467" y="2219340"/>
                </a:lnTo>
                <a:lnTo>
                  <a:pt x="2086624" y="2230148"/>
                </a:lnTo>
                <a:lnTo>
                  <a:pt x="2109851" y="2241169"/>
                </a:lnTo>
                <a:lnTo>
                  <a:pt x="2133035" y="2252279"/>
                </a:lnTo>
                <a:lnTo>
                  <a:pt x="2156095" y="2263324"/>
                </a:lnTo>
                <a:lnTo>
                  <a:pt x="2202000" y="2285213"/>
                </a:lnTo>
                <a:lnTo>
                  <a:pt x="2247878" y="2306837"/>
                </a:lnTo>
                <a:lnTo>
                  <a:pt x="2294045" y="2328197"/>
                </a:lnTo>
                <a:lnTo>
                  <a:pt x="2340816" y="2349293"/>
                </a:lnTo>
                <a:lnTo>
                  <a:pt x="2388505" y="2370126"/>
                </a:lnTo>
                <a:lnTo>
                  <a:pt x="2437427" y="2390697"/>
                </a:lnTo>
                <a:lnTo>
                  <a:pt x="2487896" y="2411007"/>
                </a:lnTo>
                <a:lnTo>
                  <a:pt x="2540228" y="2431056"/>
                </a:lnTo>
                <a:lnTo>
                  <a:pt x="2594737" y="2450846"/>
                </a:lnTo>
                <a:lnTo>
                  <a:pt x="2652541" y="2470729"/>
                </a:lnTo>
                <a:lnTo>
                  <a:pt x="2713995" y="2490901"/>
                </a:lnTo>
                <a:lnTo>
                  <a:pt x="2778154" y="2511127"/>
                </a:lnTo>
                <a:lnTo>
                  <a:pt x="2844073" y="2531170"/>
                </a:lnTo>
                <a:lnTo>
                  <a:pt x="2910808" y="2550795"/>
                </a:lnTo>
                <a:lnTo>
                  <a:pt x="2977413" y="2569763"/>
                </a:lnTo>
                <a:lnTo>
                  <a:pt x="3042944" y="2587840"/>
                </a:lnTo>
                <a:lnTo>
                  <a:pt x="3106455" y="2604790"/>
                </a:lnTo>
                <a:lnTo>
                  <a:pt x="3167002" y="2620375"/>
                </a:lnTo>
                <a:lnTo>
                  <a:pt x="3223641" y="2634361"/>
                </a:lnTo>
                <a:lnTo>
                  <a:pt x="3276542" y="2646650"/>
                </a:lnTo>
                <a:lnTo>
                  <a:pt x="3326724" y="2657435"/>
                </a:lnTo>
                <a:lnTo>
                  <a:pt x="3374619" y="2666911"/>
                </a:lnTo>
                <a:lnTo>
                  <a:pt x="3420663" y="2675273"/>
                </a:lnTo>
                <a:lnTo>
                  <a:pt x="3465290" y="2682716"/>
                </a:lnTo>
                <a:lnTo>
                  <a:pt x="3508933" y="2689435"/>
                </a:lnTo>
                <a:lnTo>
                  <a:pt x="3552028" y="2695625"/>
                </a:lnTo>
                <a:lnTo>
                  <a:pt x="3595009" y="2701482"/>
                </a:lnTo>
                <a:lnTo>
                  <a:pt x="3638309" y="2707199"/>
                </a:lnTo>
                <a:lnTo>
                  <a:pt x="3660216" y="2710067"/>
                </a:lnTo>
                <a:lnTo>
                  <a:pt x="3682365" y="2712974"/>
                </a:lnTo>
                <a:lnTo>
                  <a:pt x="3726716" y="2718595"/>
                </a:lnTo>
                <a:lnTo>
                  <a:pt x="3770717" y="2723688"/>
                </a:lnTo>
                <a:lnTo>
                  <a:pt x="3814407" y="2728310"/>
                </a:lnTo>
                <a:lnTo>
                  <a:pt x="3857826" y="2732519"/>
                </a:lnTo>
                <a:lnTo>
                  <a:pt x="3901011" y="2736373"/>
                </a:lnTo>
                <a:lnTo>
                  <a:pt x="3944002" y="2739930"/>
                </a:lnTo>
                <a:lnTo>
                  <a:pt x="3986837" y="2743248"/>
                </a:lnTo>
                <a:lnTo>
                  <a:pt x="4029556" y="2746384"/>
                </a:lnTo>
                <a:lnTo>
                  <a:pt x="4072197" y="2749396"/>
                </a:lnTo>
                <a:lnTo>
                  <a:pt x="4093501" y="2750874"/>
                </a:lnTo>
                <a:lnTo>
                  <a:pt x="4114800" y="2752344"/>
                </a:lnTo>
              </a:path>
            </a:pathLst>
          </a:custGeom>
          <a:ln w="1981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20764" y="3246994"/>
            <a:ext cx="964006" cy="903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55977" y="3343136"/>
            <a:ext cx="163195" cy="56515"/>
          </a:xfrm>
          <a:custGeom>
            <a:avLst/>
            <a:gdLst/>
            <a:ahLst/>
            <a:cxnLst/>
            <a:rect l="l" t="t" r="r" b="b"/>
            <a:pathLst>
              <a:path w="163195" h="56514">
                <a:moveTo>
                  <a:pt x="162907" y="48069"/>
                </a:moveTo>
                <a:lnTo>
                  <a:pt x="2083" y="50160"/>
                </a:lnTo>
                <a:lnTo>
                  <a:pt x="0" y="52250"/>
                </a:lnTo>
                <a:lnTo>
                  <a:pt x="2083" y="54340"/>
                </a:lnTo>
                <a:lnTo>
                  <a:pt x="8333" y="56431"/>
                </a:lnTo>
                <a:lnTo>
                  <a:pt x="156620" y="56431"/>
                </a:lnTo>
                <a:lnTo>
                  <a:pt x="162907" y="54340"/>
                </a:lnTo>
                <a:lnTo>
                  <a:pt x="162907" y="48069"/>
                </a:lnTo>
                <a:close/>
              </a:path>
              <a:path w="163195" h="56514">
                <a:moveTo>
                  <a:pt x="162907" y="0"/>
                </a:moveTo>
                <a:lnTo>
                  <a:pt x="2083" y="0"/>
                </a:lnTo>
                <a:lnTo>
                  <a:pt x="2083" y="4176"/>
                </a:lnTo>
                <a:lnTo>
                  <a:pt x="0" y="6267"/>
                </a:lnTo>
                <a:lnTo>
                  <a:pt x="2083" y="8357"/>
                </a:lnTo>
                <a:lnTo>
                  <a:pt x="8333" y="10447"/>
                </a:lnTo>
                <a:lnTo>
                  <a:pt x="156620" y="10447"/>
                </a:lnTo>
                <a:lnTo>
                  <a:pt x="162907" y="8357"/>
                </a:lnTo>
                <a:lnTo>
                  <a:pt x="16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10772" y="3261620"/>
            <a:ext cx="54610" cy="171450"/>
          </a:xfrm>
          <a:custGeom>
            <a:avLst/>
            <a:gdLst/>
            <a:ahLst/>
            <a:cxnLst/>
            <a:rect l="l" t="t" r="r" b="b"/>
            <a:pathLst>
              <a:path w="54610" h="171450">
                <a:moveTo>
                  <a:pt x="54314" y="163025"/>
                </a:moveTo>
                <a:lnTo>
                  <a:pt x="0" y="163025"/>
                </a:lnTo>
                <a:lnTo>
                  <a:pt x="0" y="171387"/>
                </a:lnTo>
                <a:lnTo>
                  <a:pt x="54314" y="171387"/>
                </a:lnTo>
                <a:lnTo>
                  <a:pt x="54314" y="163025"/>
                </a:lnTo>
                <a:close/>
              </a:path>
              <a:path w="54610" h="171450">
                <a:moveTo>
                  <a:pt x="35490" y="0"/>
                </a:moveTo>
                <a:lnTo>
                  <a:pt x="0" y="0"/>
                </a:lnTo>
                <a:lnTo>
                  <a:pt x="0" y="8361"/>
                </a:lnTo>
                <a:lnTo>
                  <a:pt x="14620" y="10451"/>
                </a:lnTo>
                <a:lnTo>
                  <a:pt x="16703" y="12541"/>
                </a:lnTo>
                <a:lnTo>
                  <a:pt x="18787" y="160935"/>
                </a:lnTo>
                <a:lnTo>
                  <a:pt x="16703" y="163025"/>
                </a:lnTo>
                <a:lnTo>
                  <a:pt x="39694" y="163025"/>
                </a:lnTo>
                <a:lnTo>
                  <a:pt x="37610" y="160935"/>
                </a:lnTo>
                <a:lnTo>
                  <a:pt x="35490" y="154664"/>
                </a:lnTo>
                <a:lnTo>
                  <a:pt x="35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277624" y="3322232"/>
            <a:ext cx="106680" cy="113030"/>
          </a:xfrm>
          <a:custGeom>
            <a:avLst/>
            <a:gdLst/>
            <a:ahLst/>
            <a:cxnLst/>
            <a:rect l="l" t="t" r="r" b="b"/>
            <a:pathLst>
              <a:path w="106679" h="113029">
                <a:moveTo>
                  <a:pt x="27120" y="18812"/>
                </a:moveTo>
                <a:lnTo>
                  <a:pt x="14620" y="18812"/>
                </a:lnTo>
                <a:lnTo>
                  <a:pt x="14620" y="22993"/>
                </a:lnTo>
                <a:lnTo>
                  <a:pt x="12500" y="25080"/>
                </a:lnTo>
                <a:lnTo>
                  <a:pt x="10417" y="25080"/>
                </a:lnTo>
                <a:lnTo>
                  <a:pt x="10417" y="29260"/>
                </a:lnTo>
                <a:lnTo>
                  <a:pt x="8333" y="31350"/>
                </a:lnTo>
                <a:lnTo>
                  <a:pt x="6250" y="31350"/>
                </a:lnTo>
                <a:lnTo>
                  <a:pt x="6250" y="35531"/>
                </a:lnTo>
                <a:lnTo>
                  <a:pt x="4166" y="35531"/>
                </a:lnTo>
                <a:lnTo>
                  <a:pt x="4166" y="43892"/>
                </a:lnTo>
                <a:lnTo>
                  <a:pt x="2083" y="43892"/>
                </a:lnTo>
                <a:lnTo>
                  <a:pt x="2083" y="56431"/>
                </a:lnTo>
                <a:lnTo>
                  <a:pt x="0" y="58521"/>
                </a:lnTo>
                <a:lnTo>
                  <a:pt x="2083" y="71063"/>
                </a:lnTo>
                <a:lnTo>
                  <a:pt x="4166" y="79424"/>
                </a:lnTo>
                <a:lnTo>
                  <a:pt x="6250" y="81514"/>
                </a:lnTo>
                <a:lnTo>
                  <a:pt x="8333" y="85691"/>
                </a:lnTo>
                <a:lnTo>
                  <a:pt x="10417" y="87782"/>
                </a:lnTo>
                <a:lnTo>
                  <a:pt x="12500" y="91962"/>
                </a:lnTo>
                <a:lnTo>
                  <a:pt x="14620" y="94052"/>
                </a:lnTo>
                <a:lnTo>
                  <a:pt x="16703" y="98233"/>
                </a:lnTo>
                <a:lnTo>
                  <a:pt x="20870" y="100323"/>
                </a:lnTo>
                <a:lnTo>
                  <a:pt x="25037" y="104504"/>
                </a:lnTo>
                <a:lnTo>
                  <a:pt x="29240" y="106594"/>
                </a:lnTo>
                <a:lnTo>
                  <a:pt x="31324" y="108685"/>
                </a:lnTo>
                <a:lnTo>
                  <a:pt x="35490" y="110775"/>
                </a:lnTo>
                <a:lnTo>
                  <a:pt x="41741" y="112862"/>
                </a:lnTo>
                <a:lnTo>
                  <a:pt x="68898" y="112862"/>
                </a:lnTo>
                <a:lnTo>
                  <a:pt x="75185" y="110775"/>
                </a:lnTo>
                <a:lnTo>
                  <a:pt x="79352" y="108685"/>
                </a:lnTo>
                <a:lnTo>
                  <a:pt x="81435" y="106594"/>
                </a:lnTo>
                <a:lnTo>
                  <a:pt x="43861" y="106594"/>
                </a:lnTo>
                <a:lnTo>
                  <a:pt x="39657" y="104504"/>
                </a:lnTo>
                <a:lnTo>
                  <a:pt x="37574" y="102414"/>
                </a:lnTo>
                <a:lnTo>
                  <a:pt x="33407" y="100323"/>
                </a:lnTo>
                <a:lnTo>
                  <a:pt x="31324" y="96143"/>
                </a:lnTo>
                <a:lnTo>
                  <a:pt x="27120" y="91962"/>
                </a:lnTo>
                <a:lnTo>
                  <a:pt x="22953" y="83601"/>
                </a:lnTo>
                <a:lnTo>
                  <a:pt x="20870" y="77334"/>
                </a:lnTo>
                <a:lnTo>
                  <a:pt x="18787" y="56431"/>
                </a:lnTo>
                <a:lnTo>
                  <a:pt x="20870" y="54340"/>
                </a:lnTo>
                <a:lnTo>
                  <a:pt x="20870" y="33441"/>
                </a:lnTo>
                <a:lnTo>
                  <a:pt x="22953" y="33441"/>
                </a:lnTo>
                <a:lnTo>
                  <a:pt x="22953" y="27170"/>
                </a:lnTo>
                <a:lnTo>
                  <a:pt x="25037" y="27170"/>
                </a:lnTo>
                <a:lnTo>
                  <a:pt x="25037" y="22993"/>
                </a:lnTo>
                <a:lnTo>
                  <a:pt x="27120" y="22993"/>
                </a:lnTo>
                <a:lnTo>
                  <a:pt x="27120" y="18812"/>
                </a:lnTo>
                <a:close/>
              </a:path>
              <a:path w="106679" h="113029">
                <a:moveTo>
                  <a:pt x="96055" y="89872"/>
                </a:moveTo>
                <a:lnTo>
                  <a:pt x="81435" y="89872"/>
                </a:lnTo>
                <a:lnTo>
                  <a:pt x="81435" y="94052"/>
                </a:lnTo>
                <a:lnTo>
                  <a:pt x="70981" y="104504"/>
                </a:lnTo>
                <a:lnTo>
                  <a:pt x="64731" y="106594"/>
                </a:lnTo>
                <a:lnTo>
                  <a:pt x="81435" y="106594"/>
                </a:lnTo>
                <a:lnTo>
                  <a:pt x="83518" y="104504"/>
                </a:lnTo>
                <a:lnTo>
                  <a:pt x="87722" y="102414"/>
                </a:lnTo>
                <a:lnTo>
                  <a:pt x="96055" y="94052"/>
                </a:lnTo>
                <a:lnTo>
                  <a:pt x="96055" y="89872"/>
                </a:lnTo>
                <a:close/>
              </a:path>
              <a:path w="106679" h="113029">
                <a:moveTo>
                  <a:pt x="98139" y="85691"/>
                </a:moveTo>
                <a:lnTo>
                  <a:pt x="83518" y="85691"/>
                </a:lnTo>
                <a:lnTo>
                  <a:pt x="83518" y="89872"/>
                </a:lnTo>
                <a:lnTo>
                  <a:pt x="98139" y="89872"/>
                </a:lnTo>
                <a:lnTo>
                  <a:pt x="98139" y="85691"/>
                </a:lnTo>
                <a:close/>
              </a:path>
              <a:path w="106679" h="113029">
                <a:moveTo>
                  <a:pt x="102342" y="79424"/>
                </a:moveTo>
                <a:lnTo>
                  <a:pt x="85602" y="79424"/>
                </a:lnTo>
                <a:lnTo>
                  <a:pt x="85602" y="85691"/>
                </a:lnTo>
                <a:lnTo>
                  <a:pt x="100222" y="85691"/>
                </a:lnTo>
                <a:lnTo>
                  <a:pt x="102342" y="83601"/>
                </a:lnTo>
                <a:lnTo>
                  <a:pt x="102342" y="79424"/>
                </a:lnTo>
                <a:close/>
              </a:path>
              <a:path w="106679" h="113029">
                <a:moveTo>
                  <a:pt x="77268" y="6270"/>
                </a:moveTo>
                <a:lnTo>
                  <a:pt x="64731" y="6270"/>
                </a:lnTo>
                <a:lnTo>
                  <a:pt x="64731" y="8361"/>
                </a:lnTo>
                <a:lnTo>
                  <a:pt x="70981" y="10451"/>
                </a:lnTo>
                <a:lnTo>
                  <a:pt x="73101" y="12541"/>
                </a:lnTo>
                <a:lnTo>
                  <a:pt x="87722" y="79424"/>
                </a:lnTo>
                <a:lnTo>
                  <a:pt x="104426" y="79424"/>
                </a:lnTo>
                <a:lnTo>
                  <a:pt x="104426" y="73153"/>
                </a:lnTo>
                <a:lnTo>
                  <a:pt x="106509" y="73153"/>
                </a:lnTo>
                <a:lnTo>
                  <a:pt x="104426" y="41802"/>
                </a:lnTo>
                <a:lnTo>
                  <a:pt x="102342" y="35531"/>
                </a:lnTo>
                <a:lnTo>
                  <a:pt x="98139" y="27170"/>
                </a:lnTo>
                <a:lnTo>
                  <a:pt x="96055" y="25080"/>
                </a:lnTo>
                <a:lnTo>
                  <a:pt x="91889" y="16722"/>
                </a:lnTo>
                <a:lnTo>
                  <a:pt x="87722" y="14632"/>
                </a:lnTo>
                <a:lnTo>
                  <a:pt x="81435" y="8361"/>
                </a:lnTo>
                <a:lnTo>
                  <a:pt x="77268" y="6270"/>
                </a:lnTo>
                <a:close/>
              </a:path>
              <a:path w="106679" h="113029">
                <a:moveTo>
                  <a:pt x="68898" y="0"/>
                </a:moveTo>
                <a:lnTo>
                  <a:pt x="41741" y="2090"/>
                </a:lnTo>
                <a:lnTo>
                  <a:pt x="35490" y="4180"/>
                </a:lnTo>
                <a:lnTo>
                  <a:pt x="33407" y="6270"/>
                </a:lnTo>
                <a:lnTo>
                  <a:pt x="29240" y="8361"/>
                </a:lnTo>
                <a:lnTo>
                  <a:pt x="27120" y="10451"/>
                </a:lnTo>
                <a:lnTo>
                  <a:pt x="22953" y="12541"/>
                </a:lnTo>
                <a:lnTo>
                  <a:pt x="16703" y="18812"/>
                </a:lnTo>
                <a:lnTo>
                  <a:pt x="29240" y="18812"/>
                </a:lnTo>
                <a:lnTo>
                  <a:pt x="33407" y="14632"/>
                </a:lnTo>
                <a:lnTo>
                  <a:pt x="37574" y="12541"/>
                </a:lnTo>
                <a:lnTo>
                  <a:pt x="39657" y="10451"/>
                </a:lnTo>
                <a:lnTo>
                  <a:pt x="45944" y="8361"/>
                </a:lnTo>
                <a:lnTo>
                  <a:pt x="64731" y="6270"/>
                </a:lnTo>
                <a:lnTo>
                  <a:pt x="77268" y="6270"/>
                </a:lnTo>
                <a:lnTo>
                  <a:pt x="75185" y="4180"/>
                </a:lnTo>
                <a:lnTo>
                  <a:pt x="68898" y="2090"/>
                </a:lnTo>
                <a:lnTo>
                  <a:pt x="688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98754" y="3322232"/>
            <a:ext cx="113030" cy="161290"/>
          </a:xfrm>
          <a:custGeom>
            <a:avLst/>
            <a:gdLst/>
            <a:ahLst/>
            <a:cxnLst/>
            <a:rect l="l" t="t" r="r" b="b"/>
            <a:pathLst>
              <a:path w="113029" h="161289">
                <a:moveTo>
                  <a:pt x="14620" y="121223"/>
                </a:moveTo>
                <a:lnTo>
                  <a:pt x="2083" y="121223"/>
                </a:lnTo>
                <a:lnTo>
                  <a:pt x="2083" y="129584"/>
                </a:lnTo>
                <a:lnTo>
                  <a:pt x="0" y="131674"/>
                </a:lnTo>
                <a:lnTo>
                  <a:pt x="31324" y="158845"/>
                </a:lnTo>
                <a:lnTo>
                  <a:pt x="39694" y="160935"/>
                </a:lnTo>
                <a:lnTo>
                  <a:pt x="75185" y="160935"/>
                </a:lnTo>
                <a:lnTo>
                  <a:pt x="87722" y="156754"/>
                </a:lnTo>
                <a:lnTo>
                  <a:pt x="39694" y="156754"/>
                </a:lnTo>
                <a:lnTo>
                  <a:pt x="35490" y="154664"/>
                </a:lnTo>
                <a:lnTo>
                  <a:pt x="12536" y="131674"/>
                </a:lnTo>
                <a:lnTo>
                  <a:pt x="14620" y="129584"/>
                </a:lnTo>
                <a:lnTo>
                  <a:pt x="14620" y="121223"/>
                </a:lnTo>
                <a:close/>
              </a:path>
              <a:path w="113029" h="161289">
                <a:moveTo>
                  <a:pt x="100247" y="108685"/>
                </a:moveTo>
                <a:lnTo>
                  <a:pt x="75185" y="108685"/>
                </a:lnTo>
                <a:lnTo>
                  <a:pt x="75185" y="110775"/>
                </a:lnTo>
                <a:lnTo>
                  <a:pt x="83555" y="112862"/>
                </a:lnTo>
                <a:lnTo>
                  <a:pt x="87722" y="114952"/>
                </a:lnTo>
                <a:lnTo>
                  <a:pt x="89805" y="117042"/>
                </a:lnTo>
                <a:lnTo>
                  <a:pt x="93972" y="117042"/>
                </a:lnTo>
                <a:lnTo>
                  <a:pt x="93972" y="121223"/>
                </a:lnTo>
                <a:lnTo>
                  <a:pt x="96055" y="137945"/>
                </a:lnTo>
                <a:lnTo>
                  <a:pt x="93972" y="137945"/>
                </a:lnTo>
                <a:lnTo>
                  <a:pt x="93972" y="142122"/>
                </a:lnTo>
                <a:lnTo>
                  <a:pt x="85638" y="150484"/>
                </a:lnTo>
                <a:lnTo>
                  <a:pt x="81435" y="152574"/>
                </a:lnTo>
                <a:lnTo>
                  <a:pt x="75185" y="154664"/>
                </a:lnTo>
                <a:lnTo>
                  <a:pt x="71018" y="156754"/>
                </a:lnTo>
                <a:lnTo>
                  <a:pt x="87722" y="156754"/>
                </a:lnTo>
                <a:lnTo>
                  <a:pt x="96055" y="152574"/>
                </a:lnTo>
                <a:lnTo>
                  <a:pt x="102342" y="146303"/>
                </a:lnTo>
                <a:lnTo>
                  <a:pt x="106509" y="144213"/>
                </a:lnTo>
                <a:lnTo>
                  <a:pt x="106509" y="140036"/>
                </a:lnTo>
                <a:lnTo>
                  <a:pt x="108592" y="140036"/>
                </a:lnTo>
                <a:lnTo>
                  <a:pt x="106509" y="119133"/>
                </a:lnTo>
                <a:lnTo>
                  <a:pt x="102342" y="110775"/>
                </a:lnTo>
                <a:lnTo>
                  <a:pt x="100247" y="108685"/>
                </a:lnTo>
                <a:close/>
              </a:path>
              <a:path w="113029" h="161289">
                <a:moveTo>
                  <a:pt x="62648" y="2090"/>
                </a:moveTo>
                <a:lnTo>
                  <a:pt x="37574" y="4180"/>
                </a:lnTo>
                <a:lnTo>
                  <a:pt x="31324" y="6270"/>
                </a:lnTo>
                <a:lnTo>
                  <a:pt x="27157" y="8361"/>
                </a:lnTo>
                <a:lnTo>
                  <a:pt x="25073" y="10451"/>
                </a:lnTo>
                <a:lnTo>
                  <a:pt x="20870" y="12541"/>
                </a:lnTo>
                <a:lnTo>
                  <a:pt x="18787" y="12541"/>
                </a:lnTo>
                <a:lnTo>
                  <a:pt x="18787" y="16722"/>
                </a:lnTo>
                <a:lnTo>
                  <a:pt x="14620" y="20903"/>
                </a:lnTo>
                <a:lnTo>
                  <a:pt x="12536" y="20903"/>
                </a:lnTo>
                <a:lnTo>
                  <a:pt x="12536" y="27170"/>
                </a:lnTo>
                <a:lnTo>
                  <a:pt x="10453" y="27170"/>
                </a:lnTo>
                <a:lnTo>
                  <a:pt x="10453" y="35531"/>
                </a:lnTo>
                <a:lnTo>
                  <a:pt x="8333" y="37621"/>
                </a:lnTo>
                <a:lnTo>
                  <a:pt x="10453" y="48073"/>
                </a:lnTo>
                <a:lnTo>
                  <a:pt x="12536" y="52254"/>
                </a:lnTo>
                <a:lnTo>
                  <a:pt x="14620" y="54340"/>
                </a:lnTo>
                <a:lnTo>
                  <a:pt x="16703" y="58521"/>
                </a:lnTo>
                <a:lnTo>
                  <a:pt x="18787" y="60611"/>
                </a:lnTo>
                <a:lnTo>
                  <a:pt x="20870" y="64792"/>
                </a:lnTo>
                <a:lnTo>
                  <a:pt x="18787" y="64792"/>
                </a:lnTo>
                <a:lnTo>
                  <a:pt x="18787" y="68972"/>
                </a:lnTo>
                <a:lnTo>
                  <a:pt x="16703" y="68972"/>
                </a:lnTo>
                <a:lnTo>
                  <a:pt x="16703" y="73153"/>
                </a:lnTo>
                <a:lnTo>
                  <a:pt x="14620" y="73153"/>
                </a:lnTo>
                <a:lnTo>
                  <a:pt x="14620" y="81514"/>
                </a:lnTo>
                <a:lnTo>
                  <a:pt x="12536" y="83601"/>
                </a:lnTo>
                <a:lnTo>
                  <a:pt x="14620" y="94052"/>
                </a:lnTo>
                <a:lnTo>
                  <a:pt x="16703" y="98233"/>
                </a:lnTo>
                <a:lnTo>
                  <a:pt x="18787" y="100323"/>
                </a:lnTo>
                <a:lnTo>
                  <a:pt x="20870" y="104504"/>
                </a:lnTo>
                <a:lnTo>
                  <a:pt x="22953" y="106594"/>
                </a:lnTo>
                <a:lnTo>
                  <a:pt x="14620" y="110775"/>
                </a:lnTo>
                <a:lnTo>
                  <a:pt x="12536" y="112862"/>
                </a:lnTo>
                <a:lnTo>
                  <a:pt x="8333" y="114952"/>
                </a:lnTo>
                <a:lnTo>
                  <a:pt x="6250" y="114952"/>
                </a:lnTo>
                <a:lnTo>
                  <a:pt x="6250" y="119133"/>
                </a:lnTo>
                <a:lnTo>
                  <a:pt x="4166" y="121223"/>
                </a:lnTo>
                <a:lnTo>
                  <a:pt x="16703" y="121223"/>
                </a:lnTo>
                <a:lnTo>
                  <a:pt x="16703" y="117042"/>
                </a:lnTo>
                <a:lnTo>
                  <a:pt x="18787" y="117042"/>
                </a:lnTo>
                <a:lnTo>
                  <a:pt x="22953" y="112862"/>
                </a:lnTo>
                <a:lnTo>
                  <a:pt x="29240" y="110775"/>
                </a:lnTo>
                <a:lnTo>
                  <a:pt x="75185" y="108685"/>
                </a:lnTo>
                <a:lnTo>
                  <a:pt x="100247" y="108685"/>
                </a:lnTo>
                <a:lnTo>
                  <a:pt x="96055" y="104504"/>
                </a:lnTo>
                <a:lnTo>
                  <a:pt x="87722" y="100323"/>
                </a:lnTo>
                <a:lnTo>
                  <a:pt x="81435" y="98233"/>
                </a:lnTo>
                <a:lnTo>
                  <a:pt x="45944" y="96143"/>
                </a:lnTo>
                <a:lnTo>
                  <a:pt x="29240" y="94052"/>
                </a:lnTo>
                <a:lnTo>
                  <a:pt x="25073" y="91962"/>
                </a:lnTo>
                <a:lnTo>
                  <a:pt x="22953" y="87782"/>
                </a:lnTo>
                <a:lnTo>
                  <a:pt x="20870" y="85691"/>
                </a:lnTo>
                <a:lnTo>
                  <a:pt x="18787" y="79424"/>
                </a:lnTo>
                <a:lnTo>
                  <a:pt x="20870" y="77334"/>
                </a:lnTo>
                <a:lnTo>
                  <a:pt x="20870" y="71063"/>
                </a:lnTo>
                <a:lnTo>
                  <a:pt x="22953" y="71063"/>
                </a:lnTo>
                <a:lnTo>
                  <a:pt x="22953" y="66882"/>
                </a:lnTo>
                <a:lnTo>
                  <a:pt x="39694" y="66882"/>
                </a:lnTo>
                <a:lnTo>
                  <a:pt x="37574" y="64792"/>
                </a:lnTo>
                <a:lnTo>
                  <a:pt x="33407" y="60611"/>
                </a:lnTo>
                <a:lnTo>
                  <a:pt x="29240" y="52254"/>
                </a:lnTo>
                <a:lnTo>
                  <a:pt x="27157" y="37621"/>
                </a:lnTo>
                <a:lnTo>
                  <a:pt x="29240" y="35531"/>
                </a:lnTo>
                <a:lnTo>
                  <a:pt x="29240" y="22993"/>
                </a:lnTo>
                <a:lnTo>
                  <a:pt x="31324" y="22993"/>
                </a:lnTo>
                <a:lnTo>
                  <a:pt x="31324" y="14632"/>
                </a:lnTo>
                <a:lnTo>
                  <a:pt x="33407" y="14632"/>
                </a:lnTo>
                <a:lnTo>
                  <a:pt x="37574" y="10451"/>
                </a:lnTo>
                <a:lnTo>
                  <a:pt x="41777" y="8361"/>
                </a:lnTo>
                <a:lnTo>
                  <a:pt x="58481" y="6270"/>
                </a:lnTo>
                <a:lnTo>
                  <a:pt x="66833" y="6270"/>
                </a:lnTo>
                <a:lnTo>
                  <a:pt x="62648" y="4180"/>
                </a:lnTo>
                <a:lnTo>
                  <a:pt x="62648" y="2090"/>
                </a:lnTo>
                <a:close/>
              </a:path>
              <a:path w="113029" h="161289">
                <a:moveTo>
                  <a:pt x="66833" y="6270"/>
                </a:moveTo>
                <a:lnTo>
                  <a:pt x="58481" y="6270"/>
                </a:lnTo>
                <a:lnTo>
                  <a:pt x="58481" y="8361"/>
                </a:lnTo>
                <a:lnTo>
                  <a:pt x="62648" y="12541"/>
                </a:lnTo>
                <a:lnTo>
                  <a:pt x="66815" y="20903"/>
                </a:lnTo>
                <a:lnTo>
                  <a:pt x="68935" y="50163"/>
                </a:lnTo>
                <a:lnTo>
                  <a:pt x="66815" y="50163"/>
                </a:lnTo>
                <a:lnTo>
                  <a:pt x="66815" y="56431"/>
                </a:lnTo>
                <a:lnTo>
                  <a:pt x="64731" y="56431"/>
                </a:lnTo>
                <a:lnTo>
                  <a:pt x="64731" y="60611"/>
                </a:lnTo>
                <a:lnTo>
                  <a:pt x="58481" y="66882"/>
                </a:lnTo>
                <a:lnTo>
                  <a:pt x="22953" y="66882"/>
                </a:lnTo>
                <a:lnTo>
                  <a:pt x="31324" y="71063"/>
                </a:lnTo>
                <a:lnTo>
                  <a:pt x="37574" y="73153"/>
                </a:lnTo>
                <a:lnTo>
                  <a:pt x="60564" y="73153"/>
                </a:lnTo>
                <a:lnTo>
                  <a:pt x="66815" y="71063"/>
                </a:lnTo>
                <a:lnTo>
                  <a:pt x="71018" y="68972"/>
                </a:lnTo>
                <a:lnTo>
                  <a:pt x="73101" y="66882"/>
                </a:lnTo>
                <a:lnTo>
                  <a:pt x="77268" y="64792"/>
                </a:lnTo>
                <a:lnTo>
                  <a:pt x="79352" y="62701"/>
                </a:lnTo>
                <a:lnTo>
                  <a:pt x="79352" y="58521"/>
                </a:lnTo>
                <a:lnTo>
                  <a:pt x="81435" y="58521"/>
                </a:lnTo>
                <a:lnTo>
                  <a:pt x="83555" y="56431"/>
                </a:lnTo>
                <a:lnTo>
                  <a:pt x="83555" y="52254"/>
                </a:lnTo>
                <a:lnTo>
                  <a:pt x="85638" y="52254"/>
                </a:lnTo>
                <a:lnTo>
                  <a:pt x="85638" y="45983"/>
                </a:lnTo>
                <a:lnTo>
                  <a:pt x="87722" y="45983"/>
                </a:lnTo>
                <a:lnTo>
                  <a:pt x="85638" y="25080"/>
                </a:lnTo>
                <a:lnTo>
                  <a:pt x="83555" y="20903"/>
                </a:lnTo>
                <a:lnTo>
                  <a:pt x="77268" y="14632"/>
                </a:lnTo>
                <a:lnTo>
                  <a:pt x="81435" y="12541"/>
                </a:lnTo>
                <a:lnTo>
                  <a:pt x="85638" y="8361"/>
                </a:lnTo>
                <a:lnTo>
                  <a:pt x="71018" y="8361"/>
                </a:lnTo>
                <a:lnTo>
                  <a:pt x="66833" y="6270"/>
                </a:lnTo>
                <a:close/>
              </a:path>
              <a:path w="113029" h="161289">
                <a:moveTo>
                  <a:pt x="110676" y="4180"/>
                </a:moveTo>
                <a:lnTo>
                  <a:pt x="102342" y="4180"/>
                </a:lnTo>
                <a:lnTo>
                  <a:pt x="102342" y="8361"/>
                </a:lnTo>
                <a:lnTo>
                  <a:pt x="100259" y="10451"/>
                </a:lnTo>
                <a:lnTo>
                  <a:pt x="102342" y="14632"/>
                </a:lnTo>
                <a:lnTo>
                  <a:pt x="112796" y="14632"/>
                </a:lnTo>
                <a:lnTo>
                  <a:pt x="110676" y="4180"/>
                </a:lnTo>
                <a:close/>
              </a:path>
              <a:path w="113029" h="161289">
                <a:moveTo>
                  <a:pt x="108592" y="0"/>
                </a:moveTo>
                <a:lnTo>
                  <a:pt x="89805" y="2090"/>
                </a:lnTo>
                <a:lnTo>
                  <a:pt x="83555" y="4180"/>
                </a:lnTo>
                <a:lnTo>
                  <a:pt x="79352" y="6270"/>
                </a:lnTo>
                <a:lnTo>
                  <a:pt x="77268" y="8361"/>
                </a:lnTo>
                <a:lnTo>
                  <a:pt x="85638" y="8361"/>
                </a:lnTo>
                <a:lnTo>
                  <a:pt x="91889" y="6270"/>
                </a:lnTo>
                <a:lnTo>
                  <a:pt x="102342" y="4180"/>
                </a:lnTo>
                <a:lnTo>
                  <a:pt x="110676" y="4180"/>
                </a:lnTo>
                <a:lnTo>
                  <a:pt x="108592" y="2090"/>
                </a:lnTo>
                <a:lnTo>
                  <a:pt x="108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42875" y="3246993"/>
            <a:ext cx="56515" cy="248920"/>
          </a:xfrm>
          <a:custGeom>
            <a:avLst/>
            <a:gdLst/>
            <a:ahLst/>
            <a:cxnLst/>
            <a:rect l="l" t="t" r="r" b="b"/>
            <a:pathLst>
              <a:path w="56514" h="248920">
                <a:moveTo>
                  <a:pt x="33407" y="33441"/>
                </a:moveTo>
                <a:lnTo>
                  <a:pt x="22953" y="33441"/>
                </a:lnTo>
                <a:lnTo>
                  <a:pt x="22953" y="37621"/>
                </a:lnTo>
                <a:lnTo>
                  <a:pt x="20870" y="39712"/>
                </a:lnTo>
                <a:lnTo>
                  <a:pt x="18787" y="39712"/>
                </a:lnTo>
                <a:lnTo>
                  <a:pt x="18787" y="45979"/>
                </a:lnTo>
                <a:lnTo>
                  <a:pt x="16703" y="45979"/>
                </a:lnTo>
                <a:lnTo>
                  <a:pt x="16703" y="50160"/>
                </a:lnTo>
                <a:lnTo>
                  <a:pt x="14620" y="50160"/>
                </a:lnTo>
                <a:lnTo>
                  <a:pt x="14620" y="54340"/>
                </a:lnTo>
                <a:lnTo>
                  <a:pt x="12536" y="54340"/>
                </a:lnTo>
                <a:lnTo>
                  <a:pt x="12536" y="60611"/>
                </a:lnTo>
                <a:lnTo>
                  <a:pt x="10417" y="60611"/>
                </a:lnTo>
                <a:lnTo>
                  <a:pt x="10417" y="66882"/>
                </a:lnTo>
                <a:lnTo>
                  <a:pt x="8333" y="66882"/>
                </a:lnTo>
                <a:lnTo>
                  <a:pt x="8333" y="75240"/>
                </a:lnTo>
                <a:lnTo>
                  <a:pt x="6250" y="75240"/>
                </a:lnTo>
                <a:lnTo>
                  <a:pt x="6250" y="83601"/>
                </a:lnTo>
                <a:lnTo>
                  <a:pt x="4166" y="83601"/>
                </a:lnTo>
                <a:lnTo>
                  <a:pt x="4166" y="96143"/>
                </a:lnTo>
                <a:lnTo>
                  <a:pt x="2083" y="96143"/>
                </a:lnTo>
                <a:lnTo>
                  <a:pt x="2083" y="123313"/>
                </a:lnTo>
                <a:lnTo>
                  <a:pt x="0" y="125403"/>
                </a:lnTo>
                <a:lnTo>
                  <a:pt x="2083" y="150484"/>
                </a:lnTo>
                <a:lnTo>
                  <a:pt x="4166" y="163022"/>
                </a:lnTo>
                <a:lnTo>
                  <a:pt x="8333" y="179744"/>
                </a:lnTo>
                <a:lnTo>
                  <a:pt x="10417" y="186015"/>
                </a:lnTo>
                <a:lnTo>
                  <a:pt x="12536" y="190192"/>
                </a:lnTo>
                <a:lnTo>
                  <a:pt x="16703" y="202734"/>
                </a:lnTo>
                <a:lnTo>
                  <a:pt x="18787" y="204824"/>
                </a:lnTo>
                <a:lnTo>
                  <a:pt x="25037" y="217362"/>
                </a:lnTo>
                <a:lnTo>
                  <a:pt x="27157" y="219453"/>
                </a:lnTo>
                <a:lnTo>
                  <a:pt x="29240" y="223633"/>
                </a:lnTo>
                <a:lnTo>
                  <a:pt x="33407" y="227814"/>
                </a:lnTo>
                <a:lnTo>
                  <a:pt x="35490" y="231995"/>
                </a:lnTo>
                <a:lnTo>
                  <a:pt x="52194" y="248713"/>
                </a:lnTo>
                <a:lnTo>
                  <a:pt x="56398" y="248713"/>
                </a:lnTo>
                <a:lnTo>
                  <a:pt x="54278" y="244533"/>
                </a:lnTo>
                <a:lnTo>
                  <a:pt x="52194" y="242443"/>
                </a:lnTo>
                <a:lnTo>
                  <a:pt x="50111" y="238262"/>
                </a:lnTo>
                <a:lnTo>
                  <a:pt x="45944" y="234081"/>
                </a:lnTo>
                <a:lnTo>
                  <a:pt x="43861" y="229904"/>
                </a:lnTo>
                <a:lnTo>
                  <a:pt x="39657" y="225724"/>
                </a:lnTo>
                <a:lnTo>
                  <a:pt x="37574" y="221543"/>
                </a:lnTo>
                <a:lnTo>
                  <a:pt x="35490" y="219453"/>
                </a:lnTo>
                <a:lnTo>
                  <a:pt x="29240" y="206915"/>
                </a:lnTo>
                <a:lnTo>
                  <a:pt x="27157" y="200644"/>
                </a:lnTo>
                <a:lnTo>
                  <a:pt x="22953" y="192282"/>
                </a:lnTo>
                <a:lnTo>
                  <a:pt x="16703" y="167202"/>
                </a:lnTo>
                <a:lnTo>
                  <a:pt x="14620" y="152574"/>
                </a:lnTo>
                <a:lnTo>
                  <a:pt x="12536" y="125403"/>
                </a:lnTo>
                <a:lnTo>
                  <a:pt x="14620" y="123313"/>
                </a:lnTo>
                <a:lnTo>
                  <a:pt x="14620" y="94052"/>
                </a:lnTo>
                <a:lnTo>
                  <a:pt x="16703" y="94052"/>
                </a:lnTo>
                <a:lnTo>
                  <a:pt x="16703" y="81511"/>
                </a:lnTo>
                <a:lnTo>
                  <a:pt x="18787" y="81511"/>
                </a:lnTo>
                <a:lnTo>
                  <a:pt x="18787" y="73149"/>
                </a:lnTo>
                <a:lnTo>
                  <a:pt x="20870" y="73149"/>
                </a:lnTo>
                <a:lnTo>
                  <a:pt x="20870" y="64792"/>
                </a:lnTo>
                <a:lnTo>
                  <a:pt x="22953" y="64792"/>
                </a:lnTo>
                <a:lnTo>
                  <a:pt x="22953" y="56431"/>
                </a:lnTo>
                <a:lnTo>
                  <a:pt x="25037" y="56431"/>
                </a:lnTo>
                <a:lnTo>
                  <a:pt x="25037" y="52250"/>
                </a:lnTo>
                <a:lnTo>
                  <a:pt x="27157" y="52250"/>
                </a:lnTo>
                <a:lnTo>
                  <a:pt x="27157" y="48069"/>
                </a:lnTo>
                <a:lnTo>
                  <a:pt x="29240" y="48069"/>
                </a:lnTo>
                <a:lnTo>
                  <a:pt x="29240" y="43889"/>
                </a:lnTo>
                <a:lnTo>
                  <a:pt x="31324" y="43889"/>
                </a:lnTo>
                <a:lnTo>
                  <a:pt x="31324" y="37621"/>
                </a:lnTo>
                <a:lnTo>
                  <a:pt x="33407" y="37621"/>
                </a:lnTo>
                <a:lnTo>
                  <a:pt x="33407" y="33441"/>
                </a:lnTo>
                <a:close/>
              </a:path>
              <a:path w="56514" h="248920">
                <a:moveTo>
                  <a:pt x="56398" y="0"/>
                </a:moveTo>
                <a:lnTo>
                  <a:pt x="48027" y="4180"/>
                </a:lnTo>
                <a:lnTo>
                  <a:pt x="41777" y="10451"/>
                </a:lnTo>
                <a:lnTo>
                  <a:pt x="39657" y="10451"/>
                </a:lnTo>
                <a:lnTo>
                  <a:pt x="39657" y="14628"/>
                </a:lnTo>
                <a:lnTo>
                  <a:pt x="33407" y="20899"/>
                </a:lnTo>
                <a:lnTo>
                  <a:pt x="31324" y="20899"/>
                </a:lnTo>
                <a:lnTo>
                  <a:pt x="31324" y="25080"/>
                </a:lnTo>
                <a:lnTo>
                  <a:pt x="29240" y="27170"/>
                </a:lnTo>
                <a:lnTo>
                  <a:pt x="27157" y="27170"/>
                </a:lnTo>
                <a:lnTo>
                  <a:pt x="27157" y="31350"/>
                </a:lnTo>
                <a:lnTo>
                  <a:pt x="25037" y="33441"/>
                </a:lnTo>
                <a:lnTo>
                  <a:pt x="35490" y="33441"/>
                </a:lnTo>
                <a:lnTo>
                  <a:pt x="35490" y="29260"/>
                </a:lnTo>
                <a:lnTo>
                  <a:pt x="37574" y="29260"/>
                </a:lnTo>
                <a:lnTo>
                  <a:pt x="39657" y="27170"/>
                </a:lnTo>
                <a:lnTo>
                  <a:pt x="39657" y="22989"/>
                </a:lnTo>
                <a:lnTo>
                  <a:pt x="41777" y="22989"/>
                </a:lnTo>
                <a:lnTo>
                  <a:pt x="48027" y="16718"/>
                </a:lnTo>
                <a:lnTo>
                  <a:pt x="48027" y="12538"/>
                </a:lnTo>
                <a:lnTo>
                  <a:pt x="50111" y="12538"/>
                </a:lnTo>
                <a:lnTo>
                  <a:pt x="54278" y="8361"/>
                </a:lnTo>
                <a:lnTo>
                  <a:pt x="54278" y="4180"/>
                </a:lnTo>
                <a:lnTo>
                  <a:pt x="56398" y="4180"/>
                </a:lnTo>
                <a:lnTo>
                  <a:pt x="56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634764" y="3267892"/>
            <a:ext cx="81915" cy="165735"/>
          </a:xfrm>
          <a:custGeom>
            <a:avLst/>
            <a:gdLst/>
            <a:ahLst/>
            <a:cxnLst/>
            <a:rect l="l" t="t" r="r" b="b"/>
            <a:pathLst>
              <a:path w="81914" h="165735">
                <a:moveTo>
                  <a:pt x="81472" y="158845"/>
                </a:moveTo>
                <a:lnTo>
                  <a:pt x="2083" y="158845"/>
                </a:lnTo>
                <a:lnTo>
                  <a:pt x="2083" y="165116"/>
                </a:lnTo>
                <a:lnTo>
                  <a:pt x="81472" y="165116"/>
                </a:lnTo>
                <a:lnTo>
                  <a:pt x="81472" y="158845"/>
                </a:lnTo>
                <a:close/>
              </a:path>
              <a:path w="81914" h="165735">
                <a:moveTo>
                  <a:pt x="50111" y="16722"/>
                </a:moveTo>
                <a:lnTo>
                  <a:pt x="33407" y="16722"/>
                </a:lnTo>
                <a:lnTo>
                  <a:pt x="33407" y="152574"/>
                </a:lnTo>
                <a:lnTo>
                  <a:pt x="29240" y="156754"/>
                </a:lnTo>
                <a:lnTo>
                  <a:pt x="10453" y="158845"/>
                </a:lnTo>
                <a:lnTo>
                  <a:pt x="73101" y="158845"/>
                </a:lnTo>
                <a:lnTo>
                  <a:pt x="54314" y="156754"/>
                </a:lnTo>
                <a:lnTo>
                  <a:pt x="52231" y="154664"/>
                </a:lnTo>
                <a:lnTo>
                  <a:pt x="50111" y="146303"/>
                </a:lnTo>
                <a:lnTo>
                  <a:pt x="50111" y="16722"/>
                </a:lnTo>
                <a:close/>
              </a:path>
              <a:path w="81914" h="165735">
                <a:moveTo>
                  <a:pt x="50111" y="0"/>
                </a:moveTo>
                <a:lnTo>
                  <a:pt x="43861" y="2090"/>
                </a:lnTo>
                <a:lnTo>
                  <a:pt x="39694" y="6270"/>
                </a:lnTo>
                <a:lnTo>
                  <a:pt x="27157" y="12541"/>
                </a:lnTo>
                <a:lnTo>
                  <a:pt x="20870" y="14632"/>
                </a:lnTo>
                <a:lnTo>
                  <a:pt x="0" y="14632"/>
                </a:lnTo>
                <a:lnTo>
                  <a:pt x="0" y="20899"/>
                </a:lnTo>
                <a:lnTo>
                  <a:pt x="20870" y="20899"/>
                </a:lnTo>
                <a:lnTo>
                  <a:pt x="29240" y="18812"/>
                </a:lnTo>
                <a:lnTo>
                  <a:pt x="33407" y="16722"/>
                </a:lnTo>
                <a:lnTo>
                  <a:pt x="50111" y="16722"/>
                </a:lnTo>
                <a:lnTo>
                  <a:pt x="5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03959" y="3290881"/>
            <a:ext cx="163195" cy="161290"/>
          </a:xfrm>
          <a:custGeom>
            <a:avLst/>
            <a:gdLst/>
            <a:ahLst/>
            <a:cxnLst/>
            <a:rect l="l" t="t" r="r" b="b"/>
            <a:pathLst>
              <a:path w="163195" h="161289">
                <a:moveTo>
                  <a:pt x="85602" y="85691"/>
                </a:moveTo>
                <a:lnTo>
                  <a:pt x="77268" y="85691"/>
                </a:lnTo>
                <a:lnTo>
                  <a:pt x="77268" y="154664"/>
                </a:lnTo>
                <a:lnTo>
                  <a:pt x="79352" y="160935"/>
                </a:lnTo>
                <a:lnTo>
                  <a:pt x="85602" y="160935"/>
                </a:lnTo>
                <a:lnTo>
                  <a:pt x="85602" y="85691"/>
                </a:lnTo>
                <a:close/>
              </a:path>
              <a:path w="163195" h="161289">
                <a:moveTo>
                  <a:pt x="85602" y="0"/>
                </a:moveTo>
                <a:lnTo>
                  <a:pt x="79352" y="0"/>
                </a:lnTo>
                <a:lnTo>
                  <a:pt x="79352" y="6270"/>
                </a:lnTo>
                <a:lnTo>
                  <a:pt x="77268" y="6270"/>
                </a:lnTo>
                <a:lnTo>
                  <a:pt x="77268" y="77334"/>
                </a:lnTo>
                <a:lnTo>
                  <a:pt x="2083" y="79424"/>
                </a:lnTo>
                <a:lnTo>
                  <a:pt x="0" y="81514"/>
                </a:lnTo>
                <a:lnTo>
                  <a:pt x="2083" y="83605"/>
                </a:lnTo>
                <a:lnTo>
                  <a:pt x="8333" y="85691"/>
                </a:lnTo>
                <a:lnTo>
                  <a:pt x="154537" y="85691"/>
                </a:lnTo>
                <a:lnTo>
                  <a:pt x="162907" y="83605"/>
                </a:lnTo>
                <a:lnTo>
                  <a:pt x="162907" y="77334"/>
                </a:lnTo>
                <a:lnTo>
                  <a:pt x="85602" y="77334"/>
                </a:lnTo>
                <a:lnTo>
                  <a:pt x="856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44134" y="3322232"/>
            <a:ext cx="93980" cy="113030"/>
          </a:xfrm>
          <a:custGeom>
            <a:avLst/>
            <a:gdLst/>
            <a:ahLst/>
            <a:cxnLst/>
            <a:rect l="l" t="t" r="r" b="b"/>
            <a:pathLst>
              <a:path w="93979" h="113029">
                <a:moveTo>
                  <a:pt x="20870" y="33441"/>
                </a:moveTo>
                <a:lnTo>
                  <a:pt x="4166" y="33441"/>
                </a:lnTo>
                <a:lnTo>
                  <a:pt x="4166" y="43892"/>
                </a:lnTo>
                <a:lnTo>
                  <a:pt x="2083" y="43892"/>
                </a:lnTo>
                <a:lnTo>
                  <a:pt x="2083" y="54340"/>
                </a:lnTo>
                <a:lnTo>
                  <a:pt x="0" y="56431"/>
                </a:lnTo>
                <a:lnTo>
                  <a:pt x="2083" y="71063"/>
                </a:lnTo>
                <a:lnTo>
                  <a:pt x="4166" y="77334"/>
                </a:lnTo>
                <a:lnTo>
                  <a:pt x="8370" y="85691"/>
                </a:lnTo>
                <a:lnTo>
                  <a:pt x="10453" y="87782"/>
                </a:lnTo>
                <a:lnTo>
                  <a:pt x="14620" y="96143"/>
                </a:lnTo>
                <a:lnTo>
                  <a:pt x="18787" y="100323"/>
                </a:lnTo>
                <a:lnTo>
                  <a:pt x="22990" y="102414"/>
                </a:lnTo>
                <a:lnTo>
                  <a:pt x="25073" y="104504"/>
                </a:lnTo>
                <a:lnTo>
                  <a:pt x="29240" y="106594"/>
                </a:lnTo>
                <a:lnTo>
                  <a:pt x="33407" y="110775"/>
                </a:lnTo>
                <a:lnTo>
                  <a:pt x="39694" y="112862"/>
                </a:lnTo>
                <a:lnTo>
                  <a:pt x="66851" y="112862"/>
                </a:lnTo>
                <a:lnTo>
                  <a:pt x="75185" y="108685"/>
                </a:lnTo>
                <a:lnTo>
                  <a:pt x="77268" y="106594"/>
                </a:lnTo>
                <a:lnTo>
                  <a:pt x="43861" y="106594"/>
                </a:lnTo>
                <a:lnTo>
                  <a:pt x="41777" y="104504"/>
                </a:lnTo>
                <a:lnTo>
                  <a:pt x="33407" y="100323"/>
                </a:lnTo>
                <a:lnTo>
                  <a:pt x="31324" y="98233"/>
                </a:lnTo>
                <a:lnTo>
                  <a:pt x="29240" y="94052"/>
                </a:lnTo>
                <a:lnTo>
                  <a:pt x="27157" y="91962"/>
                </a:lnTo>
                <a:lnTo>
                  <a:pt x="22990" y="83601"/>
                </a:lnTo>
                <a:lnTo>
                  <a:pt x="20870" y="75243"/>
                </a:lnTo>
                <a:lnTo>
                  <a:pt x="18787" y="58521"/>
                </a:lnTo>
                <a:lnTo>
                  <a:pt x="18787" y="54340"/>
                </a:lnTo>
                <a:lnTo>
                  <a:pt x="87722" y="54340"/>
                </a:lnTo>
                <a:lnTo>
                  <a:pt x="93972" y="52254"/>
                </a:lnTo>
                <a:lnTo>
                  <a:pt x="93741" y="50163"/>
                </a:lnTo>
                <a:lnTo>
                  <a:pt x="18787" y="50163"/>
                </a:lnTo>
                <a:lnTo>
                  <a:pt x="20870" y="48073"/>
                </a:lnTo>
                <a:lnTo>
                  <a:pt x="20870" y="33441"/>
                </a:lnTo>
                <a:close/>
              </a:path>
              <a:path w="93979" h="113029">
                <a:moveTo>
                  <a:pt x="93972" y="79424"/>
                </a:moveTo>
                <a:lnTo>
                  <a:pt x="87722" y="79424"/>
                </a:lnTo>
                <a:lnTo>
                  <a:pt x="87722" y="85691"/>
                </a:lnTo>
                <a:lnTo>
                  <a:pt x="85638" y="85691"/>
                </a:lnTo>
                <a:lnTo>
                  <a:pt x="85638" y="89872"/>
                </a:lnTo>
                <a:lnTo>
                  <a:pt x="83555" y="89872"/>
                </a:lnTo>
                <a:lnTo>
                  <a:pt x="83555" y="94052"/>
                </a:lnTo>
                <a:lnTo>
                  <a:pt x="75185" y="102414"/>
                </a:lnTo>
                <a:lnTo>
                  <a:pt x="71018" y="104504"/>
                </a:lnTo>
                <a:lnTo>
                  <a:pt x="64731" y="106594"/>
                </a:lnTo>
                <a:lnTo>
                  <a:pt x="77268" y="106594"/>
                </a:lnTo>
                <a:lnTo>
                  <a:pt x="79352" y="104504"/>
                </a:lnTo>
                <a:lnTo>
                  <a:pt x="83555" y="102414"/>
                </a:lnTo>
                <a:lnTo>
                  <a:pt x="87722" y="98233"/>
                </a:lnTo>
                <a:lnTo>
                  <a:pt x="87722" y="94052"/>
                </a:lnTo>
                <a:lnTo>
                  <a:pt x="89805" y="94052"/>
                </a:lnTo>
                <a:lnTo>
                  <a:pt x="91889" y="91962"/>
                </a:lnTo>
                <a:lnTo>
                  <a:pt x="91889" y="87782"/>
                </a:lnTo>
                <a:lnTo>
                  <a:pt x="93972" y="87782"/>
                </a:lnTo>
                <a:lnTo>
                  <a:pt x="93972" y="79424"/>
                </a:lnTo>
                <a:close/>
              </a:path>
              <a:path w="93979" h="113029">
                <a:moveTo>
                  <a:pt x="73101" y="6270"/>
                </a:moveTo>
                <a:lnTo>
                  <a:pt x="60564" y="6270"/>
                </a:lnTo>
                <a:lnTo>
                  <a:pt x="60564" y="8361"/>
                </a:lnTo>
                <a:lnTo>
                  <a:pt x="64731" y="10451"/>
                </a:lnTo>
                <a:lnTo>
                  <a:pt x="66851" y="12541"/>
                </a:lnTo>
                <a:lnTo>
                  <a:pt x="68935" y="16722"/>
                </a:lnTo>
                <a:lnTo>
                  <a:pt x="71018" y="18812"/>
                </a:lnTo>
                <a:lnTo>
                  <a:pt x="73101" y="22993"/>
                </a:lnTo>
                <a:lnTo>
                  <a:pt x="75185" y="31350"/>
                </a:lnTo>
                <a:lnTo>
                  <a:pt x="77268" y="50163"/>
                </a:lnTo>
                <a:lnTo>
                  <a:pt x="93741" y="50163"/>
                </a:lnTo>
                <a:lnTo>
                  <a:pt x="79352" y="10451"/>
                </a:lnTo>
                <a:lnTo>
                  <a:pt x="75185" y="8361"/>
                </a:lnTo>
                <a:lnTo>
                  <a:pt x="73101" y="6270"/>
                </a:lnTo>
                <a:close/>
              </a:path>
              <a:path w="93979" h="113029">
                <a:moveTo>
                  <a:pt x="25073" y="22993"/>
                </a:moveTo>
                <a:lnTo>
                  <a:pt x="10453" y="22993"/>
                </a:lnTo>
                <a:lnTo>
                  <a:pt x="10453" y="27170"/>
                </a:lnTo>
                <a:lnTo>
                  <a:pt x="8370" y="29260"/>
                </a:lnTo>
                <a:lnTo>
                  <a:pt x="6250" y="29260"/>
                </a:lnTo>
                <a:lnTo>
                  <a:pt x="6250" y="33441"/>
                </a:lnTo>
                <a:lnTo>
                  <a:pt x="22990" y="33441"/>
                </a:lnTo>
                <a:lnTo>
                  <a:pt x="22990" y="27170"/>
                </a:lnTo>
                <a:lnTo>
                  <a:pt x="25073" y="27170"/>
                </a:lnTo>
                <a:lnTo>
                  <a:pt x="25073" y="22993"/>
                </a:lnTo>
                <a:close/>
              </a:path>
              <a:path w="93979" h="113029">
                <a:moveTo>
                  <a:pt x="27157" y="18812"/>
                </a:moveTo>
                <a:lnTo>
                  <a:pt x="12536" y="18812"/>
                </a:lnTo>
                <a:lnTo>
                  <a:pt x="12536" y="22993"/>
                </a:lnTo>
                <a:lnTo>
                  <a:pt x="27157" y="22993"/>
                </a:lnTo>
                <a:lnTo>
                  <a:pt x="27157" y="18812"/>
                </a:lnTo>
                <a:close/>
              </a:path>
              <a:path w="93979" h="113029">
                <a:moveTo>
                  <a:pt x="64731" y="0"/>
                </a:moveTo>
                <a:lnTo>
                  <a:pt x="37610" y="2090"/>
                </a:lnTo>
                <a:lnTo>
                  <a:pt x="29240" y="6270"/>
                </a:lnTo>
                <a:lnTo>
                  <a:pt x="27157" y="8361"/>
                </a:lnTo>
                <a:lnTo>
                  <a:pt x="22990" y="10451"/>
                </a:lnTo>
                <a:lnTo>
                  <a:pt x="14620" y="18812"/>
                </a:lnTo>
                <a:lnTo>
                  <a:pt x="29240" y="18812"/>
                </a:lnTo>
                <a:lnTo>
                  <a:pt x="29240" y="14632"/>
                </a:lnTo>
                <a:lnTo>
                  <a:pt x="31324" y="14632"/>
                </a:lnTo>
                <a:lnTo>
                  <a:pt x="35490" y="12541"/>
                </a:lnTo>
                <a:lnTo>
                  <a:pt x="37610" y="10451"/>
                </a:lnTo>
                <a:lnTo>
                  <a:pt x="41777" y="8361"/>
                </a:lnTo>
                <a:lnTo>
                  <a:pt x="60564" y="6270"/>
                </a:lnTo>
                <a:lnTo>
                  <a:pt x="73101" y="6270"/>
                </a:lnTo>
                <a:lnTo>
                  <a:pt x="71018" y="4180"/>
                </a:lnTo>
                <a:lnTo>
                  <a:pt x="64731" y="2090"/>
                </a:lnTo>
                <a:lnTo>
                  <a:pt x="647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146477" y="3326412"/>
            <a:ext cx="125730" cy="106680"/>
          </a:xfrm>
          <a:custGeom>
            <a:avLst/>
            <a:gdLst/>
            <a:ahLst/>
            <a:cxnLst/>
            <a:rect l="l" t="t" r="r" b="b"/>
            <a:pathLst>
              <a:path w="125729" h="106679">
                <a:moveTo>
                  <a:pt x="43861" y="98233"/>
                </a:moveTo>
                <a:lnTo>
                  <a:pt x="0" y="98233"/>
                </a:lnTo>
                <a:lnTo>
                  <a:pt x="0" y="106594"/>
                </a:lnTo>
                <a:lnTo>
                  <a:pt x="43861" y="106594"/>
                </a:lnTo>
                <a:lnTo>
                  <a:pt x="43861" y="98233"/>
                </a:lnTo>
                <a:close/>
              </a:path>
              <a:path w="125729" h="106679">
                <a:moveTo>
                  <a:pt x="125333" y="98233"/>
                </a:moveTo>
                <a:lnTo>
                  <a:pt x="75185" y="98233"/>
                </a:lnTo>
                <a:lnTo>
                  <a:pt x="75185" y="106594"/>
                </a:lnTo>
                <a:lnTo>
                  <a:pt x="125333" y="106594"/>
                </a:lnTo>
                <a:lnTo>
                  <a:pt x="125333" y="98233"/>
                </a:lnTo>
                <a:close/>
              </a:path>
              <a:path w="125729" h="106679">
                <a:moveTo>
                  <a:pt x="52231" y="0"/>
                </a:moveTo>
                <a:lnTo>
                  <a:pt x="2083" y="0"/>
                </a:lnTo>
                <a:lnTo>
                  <a:pt x="2083" y="8361"/>
                </a:lnTo>
                <a:lnTo>
                  <a:pt x="20870" y="10451"/>
                </a:lnTo>
                <a:lnTo>
                  <a:pt x="31324" y="20899"/>
                </a:lnTo>
                <a:lnTo>
                  <a:pt x="33407" y="25080"/>
                </a:lnTo>
                <a:lnTo>
                  <a:pt x="37610" y="29260"/>
                </a:lnTo>
                <a:lnTo>
                  <a:pt x="39694" y="33441"/>
                </a:lnTo>
                <a:lnTo>
                  <a:pt x="45944" y="39712"/>
                </a:lnTo>
                <a:lnTo>
                  <a:pt x="48027" y="43892"/>
                </a:lnTo>
                <a:lnTo>
                  <a:pt x="52231" y="48073"/>
                </a:lnTo>
                <a:lnTo>
                  <a:pt x="54314" y="52250"/>
                </a:lnTo>
                <a:lnTo>
                  <a:pt x="56398" y="58521"/>
                </a:lnTo>
                <a:lnTo>
                  <a:pt x="48027" y="66882"/>
                </a:lnTo>
                <a:lnTo>
                  <a:pt x="45944" y="66882"/>
                </a:lnTo>
                <a:lnTo>
                  <a:pt x="45944" y="71063"/>
                </a:lnTo>
                <a:lnTo>
                  <a:pt x="35490" y="81511"/>
                </a:lnTo>
                <a:lnTo>
                  <a:pt x="33407" y="81511"/>
                </a:lnTo>
                <a:lnTo>
                  <a:pt x="33407" y="85691"/>
                </a:lnTo>
                <a:lnTo>
                  <a:pt x="27157" y="91962"/>
                </a:lnTo>
                <a:lnTo>
                  <a:pt x="22990" y="94052"/>
                </a:lnTo>
                <a:lnTo>
                  <a:pt x="20870" y="96143"/>
                </a:lnTo>
                <a:lnTo>
                  <a:pt x="14620" y="98233"/>
                </a:lnTo>
                <a:lnTo>
                  <a:pt x="39694" y="98233"/>
                </a:lnTo>
                <a:lnTo>
                  <a:pt x="37610" y="91962"/>
                </a:lnTo>
                <a:lnTo>
                  <a:pt x="39694" y="89872"/>
                </a:lnTo>
                <a:lnTo>
                  <a:pt x="39694" y="83601"/>
                </a:lnTo>
                <a:lnTo>
                  <a:pt x="41777" y="83601"/>
                </a:lnTo>
                <a:lnTo>
                  <a:pt x="43861" y="81511"/>
                </a:lnTo>
                <a:lnTo>
                  <a:pt x="43861" y="77334"/>
                </a:lnTo>
                <a:lnTo>
                  <a:pt x="45944" y="77334"/>
                </a:lnTo>
                <a:lnTo>
                  <a:pt x="48027" y="75243"/>
                </a:lnTo>
                <a:lnTo>
                  <a:pt x="48027" y="71063"/>
                </a:lnTo>
                <a:lnTo>
                  <a:pt x="50111" y="71063"/>
                </a:lnTo>
                <a:lnTo>
                  <a:pt x="58481" y="62701"/>
                </a:lnTo>
                <a:lnTo>
                  <a:pt x="58481" y="60611"/>
                </a:lnTo>
                <a:lnTo>
                  <a:pt x="78310" y="60611"/>
                </a:lnTo>
                <a:lnTo>
                  <a:pt x="77268" y="58521"/>
                </a:lnTo>
                <a:lnTo>
                  <a:pt x="75185" y="56431"/>
                </a:lnTo>
                <a:lnTo>
                  <a:pt x="73101" y="52250"/>
                </a:lnTo>
                <a:lnTo>
                  <a:pt x="68935" y="48073"/>
                </a:lnTo>
                <a:lnTo>
                  <a:pt x="75185" y="41802"/>
                </a:lnTo>
                <a:lnTo>
                  <a:pt x="64731" y="41802"/>
                </a:lnTo>
                <a:lnTo>
                  <a:pt x="58481" y="35531"/>
                </a:lnTo>
                <a:lnTo>
                  <a:pt x="56398" y="31350"/>
                </a:lnTo>
                <a:lnTo>
                  <a:pt x="52231" y="27170"/>
                </a:lnTo>
                <a:lnTo>
                  <a:pt x="50111" y="22989"/>
                </a:lnTo>
                <a:lnTo>
                  <a:pt x="45944" y="18812"/>
                </a:lnTo>
                <a:lnTo>
                  <a:pt x="43861" y="14632"/>
                </a:lnTo>
                <a:lnTo>
                  <a:pt x="45944" y="12541"/>
                </a:lnTo>
                <a:lnTo>
                  <a:pt x="45944" y="8361"/>
                </a:lnTo>
                <a:lnTo>
                  <a:pt x="52231" y="8361"/>
                </a:lnTo>
                <a:lnTo>
                  <a:pt x="52231" y="0"/>
                </a:lnTo>
                <a:close/>
              </a:path>
              <a:path w="125729" h="106679">
                <a:moveTo>
                  <a:pt x="78310" y="60611"/>
                </a:moveTo>
                <a:lnTo>
                  <a:pt x="58481" y="60611"/>
                </a:lnTo>
                <a:lnTo>
                  <a:pt x="64731" y="66882"/>
                </a:lnTo>
                <a:lnTo>
                  <a:pt x="66851" y="71063"/>
                </a:lnTo>
                <a:lnTo>
                  <a:pt x="71018" y="75243"/>
                </a:lnTo>
                <a:lnTo>
                  <a:pt x="73101" y="79420"/>
                </a:lnTo>
                <a:lnTo>
                  <a:pt x="77268" y="83601"/>
                </a:lnTo>
                <a:lnTo>
                  <a:pt x="79352" y="87782"/>
                </a:lnTo>
                <a:lnTo>
                  <a:pt x="81472" y="89872"/>
                </a:lnTo>
                <a:lnTo>
                  <a:pt x="83555" y="96143"/>
                </a:lnTo>
                <a:lnTo>
                  <a:pt x="81472" y="98233"/>
                </a:lnTo>
                <a:lnTo>
                  <a:pt x="108592" y="98233"/>
                </a:lnTo>
                <a:lnTo>
                  <a:pt x="104426" y="96143"/>
                </a:lnTo>
                <a:lnTo>
                  <a:pt x="100259" y="91962"/>
                </a:lnTo>
                <a:lnTo>
                  <a:pt x="98175" y="87782"/>
                </a:lnTo>
                <a:lnTo>
                  <a:pt x="96092" y="85691"/>
                </a:lnTo>
                <a:lnTo>
                  <a:pt x="93972" y="81511"/>
                </a:lnTo>
                <a:lnTo>
                  <a:pt x="89805" y="77334"/>
                </a:lnTo>
                <a:lnTo>
                  <a:pt x="87722" y="73153"/>
                </a:lnTo>
                <a:lnTo>
                  <a:pt x="85638" y="71063"/>
                </a:lnTo>
                <a:lnTo>
                  <a:pt x="83555" y="66882"/>
                </a:lnTo>
                <a:lnTo>
                  <a:pt x="79352" y="62701"/>
                </a:lnTo>
                <a:lnTo>
                  <a:pt x="78310" y="60611"/>
                </a:lnTo>
                <a:close/>
              </a:path>
              <a:path w="125729" h="106679">
                <a:moveTo>
                  <a:pt x="121129" y="0"/>
                </a:moveTo>
                <a:lnTo>
                  <a:pt x="77268" y="0"/>
                </a:lnTo>
                <a:lnTo>
                  <a:pt x="77268" y="8361"/>
                </a:lnTo>
                <a:lnTo>
                  <a:pt x="83555" y="8361"/>
                </a:lnTo>
                <a:lnTo>
                  <a:pt x="83555" y="22989"/>
                </a:lnTo>
                <a:lnTo>
                  <a:pt x="81472" y="22989"/>
                </a:lnTo>
                <a:lnTo>
                  <a:pt x="81472" y="27170"/>
                </a:lnTo>
                <a:lnTo>
                  <a:pt x="66851" y="41802"/>
                </a:lnTo>
                <a:lnTo>
                  <a:pt x="75185" y="41802"/>
                </a:lnTo>
                <a:lnTo>
                  <a:pt x="75185" y="37621"/>
                </a:lnTo>
                <a:lnTo>
                  <a:pt x="77268" y="37621"/>
                </a:lnTo>
                <a:lnTo>
                  <a:pt x="81472" y="33441"/>
                </a:lnTo>
                <a:lnTo>
                  <a:pt x="81472" y="29260"/>
                </a:lnTo>
                <a:lnTo>
                  <a:pt x="83555" y="29260"/>
                </a:lnTo>
                <a:lnTo>
                  <a:pt x="89805" y="22989"/>
                </a:lnTo>
                <a:lnTo>
                  <a:pt x="89805" y="18812"/>
                </a:lnTo>
                <a:lnTo>
                  <a:pt x="93972" y="18812"/>
                </a:lnTo>
                <a:lnTo>
                  <a:pt x="98175" y="14632"/>
                </a:lnTo>
                <a:lnTo>
                  <a:pt x="106509" y="10451"/>
                </a:lnTo>
                <a:lnTo>
                  <a:pt x="121129" y="8361"/>
                </a:lnTo>
                <a:lnTo>
                  <a:pt x="1211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80145" y="3324323"/>
            <a:ext cx="121285" cy="159385"/>
          </a:xfrm>
          <a:custGeom>
            <a:avLst/>
            <a:gdLst/>
            <a:ahLst/>
            <a:cxnLst/>
            <a:rect l="l" t="t" r="r" b="b"/>
            <a:pathLst>
              <a:path w="121284" h="159385">
                <a:moveTo>
                  <a:pt x="54314" y="148393"/>
                </a:moveTo>
                <a:lnTo>
                  <a:pt x="0" y="148393"/>
                </a:lnTo>
                <a:lnTo>
                  <a:pt x="0" y="158845"/>
                </a:lnTo>
                <a:lnTo>
                  <a:pt x="54314" y="158845"/>
                </a:lnTo>
                <a:lnTo>
                  <a:pt x="54314" y="148393"/>
                </a:lnTo>
                <a:close/>
              </a:path>
              <a:path w="121284" h="159385">
                <a:moveTo>
                  <a:pt x="35527" y="0"/>
                </a:moveTo>
                <a:lnTo>
                  <a:pt x="0" y="0"/>
                </a:lnTo>
                <a:lnTo>
                  <a:pt x="0" y="10451"/>
                </a:lnTo>
                <a:lnTo>
                  <a:pt x="18787" y="10451"/>
                </a:lnTo>
                <a:lnTo>
                  <a:pt x="18787" y="146303"/>
                </a:lnTo>
                <a:lnTo>
                  <a:pt x="16703" y="148393"/>
                </a:lnTo>
                <a:lnTo>
                  <a:pt x="39694" y="148393"/>
                </a:lnTo>
                <a:lnTo>
                  <a:pt x="37610" y="146303"/>
                </a:lnTo>
                <a:lnTo>
                  <a:pt x="35527" y="140032"/>
                </a:lnTo>
                <a:lnTo>
                  <a:pt x="35527" y="96143"/>
                </a:lnTo>
                <a:lnTo>
                  <a:pt x="43861" y="96143"/>
                </a:lnTo>
                <a:lnTo>
                  <a:pt x="39694" y="91962"/>
                </a:lnTo>
                <a:lnTo>
                  <a:pt x="37610" y="87782"/>
                </a:lnTo>
                <a:lnTo>
                  <a:pt x="35527" y="81511"/>
                </a:lnTo>
                <a:lnTo>
                  <a:pt x="35527" y="27170"/>
                </a:lnTo>
                <a:lnTo>
                  <a:pt x="37610" y="27170"/>
                </a:lnTo>
                <a:lnTo>
                  <a:pt x="37610" y="18812"/>
                </a:lnTo>
                <a:lnTo>
                  <a:pt x="41777" y="18812"/>
                </a:lnTo>
                <a:lnTo>
                  <a:pt x="45962" y="14632"/>
                </a:lnTo>
                <a:lnTo>
                  <a:pt x="35527" y="14632"/>
                </a:lnTo>
                <a:lnTo>
                  <a:pt x="35527" y="0"/>
                </a:lnTo>
                <a:close/>
              </a:path>
              <a:path w="121284" h="159385">
                <a:moveTo>
                  <a:pt x="43861" y="96143"/>
                </a:moveTo>
                <a:lnTo>
                  <a:pt x="35527" y="96143"/>
                </a:lnTo>
                <a:lnTo>
                  <a:pt x="43861" y="104504"/>
                </a:lnTo>
                <a:lnTo>
                  <a:pt x="56398" y="110771"/>
                </a:lnTo>
                <a:lnTo>
                  <a:pt x="81472" y="110771"/>
                </a:lnTo>
                <a:lnTo>
                  <a:pt x="87722" y="108685"/>
                </a:lnTo>
                <a:lnTo>
                  <a:pt x="89805" y="106594"/>
                </a:lnTo>
                <a:lnTo>
                  <a:pt x="94009" y="104504"/>
                </a:lnTo>
                <a:lnTo>
                  <a:pt x="54314" y="104504"/>
                </a:lnTo>
                <a:lnTo>
                  <a:pt x="45944" y="100323"/>
                </a:lnTo>
                <a:lnTo>
                  <a:pt x="43861" y="96143"/>
                </a:lnTo>
                <a:close/>
              </a:path>
              <a:path w="121284" h="159385">
                <a:moveTo>
                  <a:pt x="110712" y="85691"/>
                </a:moveTo>
                <a:lnTo>
                  <a:pt x="91889" y="85691"/>
                </a:lnTo>
                <a:lnTo>
                  <a:pt x="91889" y="89872"/>
                </a:lnTo>
                <a:lnTo>
                  <a:pt x="89805" y="89872"/>
                </a:lnTo>
                <a:lnTo>
                  <a:pt x="89805" y="94052"/>
                </a:lnTo>
                <a:lnTo>
                  <a:pt x="85638" y="96143"/>
                </a:lnTo>
                <a:lnTo>
                  <a:pt x="79388" y="102414"/>
                </a:lnTo>
                <a:lnTo>
                  <a:pt x="73101" y="104504"/>
                </a:lnTo>
                <a:lnTo>
                  <a:pt x="94009" y="104504"/>
                </a:lnTo>
                <a:lnTo>
                  <a:pt x="96092" y="102414"/>
                </a:lnTo>
                <a:lnTo>
                  <a:pt x="100259" y="100323"/>
                </a:lnTo>
                <a:lnTo>
                  <a:pt x="110712" y="89872"/>
                </a:lnTo>
                <a:lnTo>
                  <a:pt x="110712" y="85691"/>
                </a:lnTo>
                <a:close/>
              </a:path>
              <a:path w="121284" h="159385">
                <a:moveTo>
                  <a:pt x="119046" y="68972"/>
                </a:moveTo>
                <a:lnTo>
                  <a:pt x="98175" y="68972"/>
                </a:lnTo>
                <a:lnTo>
                  <a:pt x="98175" y="77334"/>
                </a:lnTo>
                <a:lnTo>
                  <a:pt x="96092" y="77334"/>
                </a:lnTo>
                <a:lnTo>
                  <a:pt x="96092" y="81511"/>
                </a:lnTo>
                <a:lnTo>
                  <a:pt x="94009" y="81511"/>
                </a:lnTo>
                <a:lnTo>
                  <a:pt x="94009" y="85691"/>
                </a:lnTo>
                <a:lnTo>
                  <a:pt x="112796" y="85691"/>
                </a:lnTo>
                <a:lnTo>
                  <a:pt x="114879" y="83601"/>
                </a:lnTo>
                <a:lnTo>
                  <a:pt x="114879" y="79424"/>
                </a:lnTo>
                <a:lnTo>
                  <a:pt x="116963" y="79424"/>
                </a:lnTo>
                <a:lnTo>
                  <a:pt x="116963" y="75243"/>
                </a:lnTo>
                <a:lnTo>
                  <a:pt x="119046" y="75243"/>
                </a:lnTo>
                <a:lnTo>
                  <a:pt x="119046" y="68972"/>
                </a:lnTo>
                <a:close/>
              </a:path>
              <a:path w="121284" h="159385">
                <a:moveTo>
                  <a:pt x="89805" y="4180"/>
                </a:moveTo>
                <a:lnTo>
                  <a:pt x="77268" y="4180"/>
                </a:lnTo>
                <a:lnTo>
                  <a:pt x="77268" y="6270"/>
                </a:lnTo>
                <a:lnTo>
                  <a:pt x="81472" y="8361"/>
                </a:lnTo>
                <a:lnTo>
                  <a:pt x="89805" y="16722"/>
                </a:lnTo>
                <a:lnTo>
                  <a:pt x="91889" y="20903"/>
                </a:lnTo>
                <a:lnTo>
                  <a:pt x="94009" y="27170"/>
                </a:lnTo>
                <a:lnTo>
                  <a:pt x="96092" y="31350"/>
                </a:lnTo>
                <a:lnTo>
                  <a:pt x="98175" y="39712"/>
                </a:lnTo>
                <a:lnTo>
                  <a:pt x="100259" y="68972"/>
                </a:lnTo>
                <a:lnTo>
                  <a:pt x="121129" y="68972"/>
                </a:lnTo>
                <a:lnTo>
                  <a:pt x="119046" y="41802"/>
                </a:lnTo>
                <a:lnTo>
                  <a:pt x="116963" y="33441"/>
                </a:lnTo>
                <a:lnTo>
                  <a:pt x="114879" y="29260"/>
                </a:lnTo>
                <a:lnTo>
                  <a:pt x="112796" y="27170"/>
                </a:lnTo>
                <a:lnTo>
                  <a:pt x="110712" y="22989"/>
                </a:lnTo>
                <a:lnTo>
                  <a:pt x="108629" y="20903"/>
                </a:lnTo>
                <a:lnTo>
                  <a:pt x="106509" y="16722"/>
                </a:lnTo>
                <a:lnTo>
                  <a:pt x="104426" y="14632"/>
                </a:lnTo>
                <a:lnTo>
                  <a:pt x="100259" y="12541"/>
                </a:lnTo>
                <a:lnTo>
                  <a:pt x="98175" y="10451"/>
                </a:lnTo>
                <a:lnTo>
                  <a:pt x="94009" y="8361"/>
                </a:lnTo>
                <a:lnTo>
                  <a:pt x="89805" y="4180"/>
                </a:lnTo>
                <a:close/>
              </a:path>
              <a:path w="121284" h="159385">
                <a:moveTo>
                  <a:pt x="83555" y="0"/>
                </a:moveTo>
                <a:lnTo>
                  <a:pt x="58481" y="2090"/>
                </a:lnTo>
                <a:lnTo>
                  <a:pt x="52231" y="4180"/>
                </a:lnTo>
                <a:lnTo>
                  <a:pt x="43861" y="8361"/>
                </a:lnTo>
                <a:lnTo>
                  <a:pt x="37610" y="14632"/>
                </a:lnTo>
                <a:lnTo>
                  <a:pt x="45962" y="14632"/>
                </a:lnTo>
                <a:lnTo>
                  <a:pt x="50147" y="10451"/>
                </a:lnTo>
                <a:lnTo>
                  <a:pt x="58481" y="6270"/>
                </a:lnTo>
                <a:lnTo>
                  <a:pt x="77268" y="4180"/>
                </a:lnTo>
                <a:lnTo>
                  <a:pt x="89805" y="4180"/>
                </a:lnTo>
                <a:lnTo>
                  <a:pt x="83555" y="2090"/>
                </a:lnTo>
                <a:lnTo>
                  <a:pt x="83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434718" y="3246993"/>
            <a:ext cx="56515" cy="248920"/>
          </a:xfrm>
          <a:custGeom>
            <a:avLst/>
            <a:gdLst/>
            <a:ahLst/>
            <a:cxnLst/>
            <a:rect l="l" t="t" r="r" b="b"/>
            <a:pathLst>
              <a:path w="56515" h="248920">
                <a:moveTo>
                  <a:pt x="22953" y="56431"/>
                </a:moveTo>
                <a:lnTo>
                  <a:pt x="10417" y="56431"/>
                </a:lnTo>
                <a:lnTo>
                  <a:pt x="10417" y="62701"/>
                </a:lnTo>
                <a:lnTo>
                  <a:pt x="8333" y="62701"/>
                </a:lnTo>
                <a:lnTo>
                  <a:pt x="8333" y="71059"/>
                </a:lnTo>
                <a:lnTo>
                  <a:pt x="6250" y="71059"/>
                </a:lnTo>
                <a:lnTo>
                  <a:pt x="6250" y="77330"/>
                </a:lnTo>
                <a:lnTo>
                  <a:pt x="4166" y="77330"/>
                </a:lnTo>
                <a:lnTo>
                  <a:pt x="4166" y="91962"/>
                </a:lnTo>
                <a:lnTo>
                  <a:pt x="2083" y="91962"/>
                </a:lnTo>
                <a:lnTo>
                  <a:pt x="2083" y="123313"/>
                </a:lnTo>
                <a:lnTo>
                  <a:pt x="0" y="125403"/>
                </a:lnTo>
                <a:lnTo>
                  <a:pt x="2083" y="156754"/>
                </a:lnTo>
                <a:lnTo>
                  <a:pt x="4166" y="169293"/>
                </a:lnTo>
                <a:lnTo>
                  <a:pt x="8333" y="186015"/>
                </a:lnTo>
                <a:lnTo>
                  <a:pt x="10417" y="190192"/>
                </a:lnTo>
                <a:lnTo>
                  <a:pt x="14620" y="202734"/>
                </a:lnTo>
                <a:lnTo>
                  <a:pt x="16703" y="204824"/>
                </a:lnTo>
                <a:lnTo>
                  <a:pt x="18787" y="209005"/>
                </a:lnTo>
                <a:lnTo>
                  <a:pt x="20870" y="211095"/>
                </a:lnTo>
                <a:lnTo>
                  <a:pt x="25037" y="219453"/>
                </a:lnTo>
                <a:lnTo>
                  <a:pt x="27157" y="221543"/>
                </a:lnTo>
                <a:lnTo>
                  <a:pt x="29240" y="225724"/>
                </a:lnTo>
                <a:lnTo>
                  <a:pt x="35490" y="231995"/>
                </a:lnTo>
                <a:lnTo>
                  <a:pt x="37574" y="236172"/>
                </a:lnTo>
                <a:lnTo>
                  <a:pt x="48027" y="246623"/>
                </a:lnTo>
                <a:lnTo>
                  <a:pt x="52194" y="248713"/>
                </a:lnTo>
                <a:lnTo>
                  <a:pt x="56398" y="248713"/>
                </a:lnTo>
                <a:lnTo>
                  <a:pt x="54278" y="244533"/>
                </a:lnTo>
                <a:lnTo>
                  <a:pt x="52194" y="242443"/>
                </a:lnTo>
                <a:lnTo>
                  <a:pt x="50111" y="238262"/>
                </a:lnTo>
                <a:lnTo>
                  <a:pt x="45944" y="234081"/>
                </a:lnTo>
                <a:lnTo>
                  <a:pt x="43861" y="229904"/>
                </a:lnTo>
                <a:lnTo>
                  <a:pt x="39657" y="225724"/>
                </a:lnTo>
                <a:lnTo>
                  <a:pt x="37574" y="221543"/>
                </a:lnTo>
                <a:lnTo>
                  <a:pt x="35490" y="219453"/>
                </a:lnTo>
                <a:lnTo>
                  <a:pt x="29240" y="206915"/>
                </a:lnTo>
                <a:lnTo>
                  <a:pt x="27157" y="200644"/>
                </a:lnTo>
                <a:lnTo>
                  <a:pt x="22953" y="192282"/>
                </a:lnTo>
                <a:lnTo>
                  <a:pt x="16703" y="167202"/>
                </a:lnTo>
                <a:lnTo>
                  <a:pt x="14620" y="152574"/>
                </a:lnTo>
                <a:lnTo>
                  <a:pt x="12536" y="125403"/>
                </a:lnTo>
                <a:lnTo>
                  <a:pt x="14620" y="123313"/>
                </a:lnTo>
                <a:lnTo>
                  <a:pt x="14620" y="94052"/>
                </a:lnTo>
                <a:lnTo>
                  <a:pt x="16703" y="94052"/>
                </a:lnTo>
                <a:lnTo>
                  <a:pt x="16703" y="81511"/>
                </a:lnTo>
                <a:lnTo>
                  <a:pt x="18787" y="81511"/>
                </a:lnTo>
                <a:lnTo>
                  <a:pt x="18787" y="73149"/>
                </a:lnTo>
                <a:lnTo>
                  <a:pt x="20870" y="73149"/>
                </a:lnTo>
                <a:lnTo>
                  <a:pt x="20870" y="64792"/>
                </a:lnTo>
                <a:lnTo>
                  <a:pt x="22953" y="64792"/>
                </a:lnTo>
                <a:lnTo>
                  <a:pt x="22953" y="56431"/>
                </a:lnTo>
                <a:close/>
              </a:path>
              <a:path w="56515" h="248920">
                <a:moveTo>
                  <a:pt x="33407" y="33441"/>
                </a:moveTo>
                <a:lnTo>
                  <a:pt x="20870" y="33441"/>
                </a:lnTo>
                <a:lnTo>
                  <a:pt x="20870" y="37621"/>
                </a:lnTo>
                <a:lnTo>
                  <a:pt x="18787" y="39712"/>
                </a:lnTo>
                <a:lnTo>
                  <a:pt x="16703" y="39712"/>
                </a:lnTo>
                <a:lnTo>
                  <a:pt x="16703" y="45979"/>
                </a:lnTo>
                <a:lnTo>
                  <a:pt x="14620" y="45979"/>
                </a:lnTo>
                <a:lnTo>
                  <a:pt x="14620" y="50160"/>
                </a:lnTo>
                <a:lnTo>
                  <a:pt x="12536" y="50160"/>
                </a:lnTo>
                <a:lnTo>
                  <a:pt x="12536" y="56431"/>
                </a:lnTo>
                <a:lnTo>
                  <a:pt x="25037" y="56431"/>
                </a:lnTo>
                <a:lnTo>
                  <a:pt x="25037" y="52250"/>
                </a:lnTo>
                <a:lnTo>
                  <a:pt x="27157" y="52250"/>
                </a:lnTo>
                <a:lnTo>
                  <a:pt x="27157" y="48069"/>
                </a:lnTo>
                <a:lnTo>
                  <a:pt x="29240" y="48069"/>
                </a:lnTo>
                <a:lnTo>
                  <a:pt x="29240" y="43889"/>
                </a:lnTo>
                <a:lnTo>
                  <a:pt x="31324" y="43889"/>
                </a:lnTo>
                <a:lnTo>
                  <a:pt x="31324" y="37621"/>
                </a:lnTo>
                <a:lnTo>
                  <a:pt x="33407" y="37621"/>
                </a:lnTo>
                <a:lnTo>
                  <a:pt x="33407" y="33441"/>
                </a:lnTo>
                <a:close/>
              </a:path>
              <a:path w="56515" h="248920">
                <a:moveTo>
                  <a:pt x="56398" y="0"/>
                </a:moveTo>
                <a:lnTo>
                  <a:pt x="48027" y="4180"/>
                </a:lnTo>
                <a:lnTo>
                  <a:pt x="33407" y="18809"/>
                </a:lnTo>
                <a:lnTo>
                  <a:pt x="31324" y="18809"/>
                </a:lnTo>
                <a:lnTo>
                  <a:pt x="31324" y="22989"/>
                </a:lnTo>
                <a:lnTo>
                  <a:pt x="27157" y="27170"/>
                </a:lnTo>
                <a:lnTo>
                  <a:pt x="25037" y="27170"/>
                </a:lnTo>
                <a:lnTo>
                  <a:pt x="25037" y="31350"/>
                </a:lnTo>
                <a:lnTo>
                  <a:pt x="22953" y="33441"/>
                </a:lnTo>
                <a:lnTo>
                  <a:pt x="35490" y="33441"/>
                </a:lnTo>
                <a:lnTo>
                  <a:pt x="35490" y="29260"/>
                </a:lnTo>
                <a:lnTo>
                  <a:pt x="37574" y="29260"/>
                </a:lnTo>
                <a:lnTo>
                  <a:pt x="39657" y="27170"/>
                </a:lnTo>
                <a:lnTo>
                  <a:pt x="39657" y="22989"/>
                </a:lnTo>
                <a:lnTo>
                  <a:pt x="41777" y="22989"/>
                </a:lnTo>
                <a:lnTo>
                  <a:pt x="48027" y="16718"/>
                </a:lnTo>
                <a:lnTo>
                  <a:pt x="48027" y="12538"/>
                </a:lnTo>
                <a:lnTo>
                  <a:pt x="50111" y="12538"/>
                </a:lnTo>
                <a:lnTo>
                  <a:pt x="54278" y="8361"/>
                </a:lnTo>
                <a:lnTo>
                  <a:pt x="54278" y="4180"/>
                </a:lnTo>
                <a:lnTo>
                  <a:pt x="56398" y="4180"/>
                </a:lnTo>
                <a:lnTo>
                  <a:pt x="56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526607" y="3371349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454" y="0"/>
                </a:lnTo>
              </a:path>
            </a:pathLst>
          </a:custGeom>
          <a:ln w="117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710422" y="3324323"/>
            <a:ext cx="104775" cy="111125"/>
          </a:xfrm>
          <a:custGeom>
            <a:avLst/>
            <a:gdLst/>
            <a:ahLst/>
            <a:cxnLst/>
            <a:rect l="l" t="t" r="r" b="b"/>
            <a:pathLst>
              <a:path w="104775" h="111125">
                <a:moveTo>
                  <a:pt x="71006" y="14632"/>
                </a:moveTo>
                <a:lnTo>
                  <a:pt x="39657" y="14632"/>
                </a:lnTo>
                <a:lnTo>
                  <a:pt x="58481" y="16722"/>
                </a:lnTo>
                <a:lnTo>
                  <a:pt x="62648" y="18812"/>
                </a:lnTo>
                <a:lnTo>
                  <a:pt x="68898" y="20903"/>
                </a:lnTo>
                <a:lnTo>
                  <a:pt x="79352" y="22989"/>
                </a:lnTo>
                <a:lnTo>
                  <a:pt x="83518" y="25080"/>
                </a:lnTo>
                <a:lnTo>
                  <a:pt x="73101" y="35531"/>
                </a:lnTo>
                <a:lnTo>
                  <a:pt x="68898" y="37621"/>
                </a:lnTo>
                <a:lnTo>
                  <a:pt x="54278" y="52250"/>
                </a:lnTo>
                <a:lnTo>
                  <a:pt x="50111" y="54340"/>
                </a:lnTo>
                <a:lnTo>
                  <a:pt x="27120" y="77334"/>
                </a:lnTo>
                <a:lnTo>
                  <a:pt x="25037" y="77334"/>
                </a:lnTo>
                <a:lnTo>
                  <a:pt x="25037" y="81511"/>
                </a:lnTo>
                <a:lnTo>
                  <a:pt x="10417" y="96143"/>
                </a:lnTo>
                <a:lnTo>
                  <a:pt x="8333" y="96143"/>
                </a:lnTo>
                <a:lnTo>
                  <a:pt x="8333" y="100323"/>
                </a:lnTo>
                <a:lnTo>
                  <a:pt x="6250" y="102414"/>
                </a:lnTo>
                <a:lnTo>
                  <a:pt x="4166" y="102414"/>
                </a:lnTo>
                <a:lnTo>
                  <a:pt x="4166" y="106594"/>
                </a:lnTo>
                <a:lnTo>
                  <a:pt x="0" y="110771"/>
                </a:lnTo>
                <a:lnTo>
                  <a:pt x="6250" y="110771"/>
                </a:lnTo>
                <a:lnTo>
                  <a:pt x="6250" y="106594"/>
                </a:lnTo>
                <a:lnTo>
                  <a:pt x="8333" y="106594"/>
                </a:lnTo>
                <a:lnTo>
                  <a:pt x="16703" y="98233"/>
                </a:lnTo>
                <a:lnTo>
                  <a:pt x="20870" y="96143"/>
                </a:lnTo>
                <a:lnTo>
                  <a:pt x="20870" y="94052"/>
                </a:lnTo>
                <a:lnTo>
                  <a:pt x="50111" y="94052"/>
                </a:lnTo>
                <a:lnTo>
                  <a:pt x="43861" y="91962"/>
                </a:lnTo>
                <a:lnTo>
                  <a:pt x="39657" y="89872"/>
                </a:lnTo>
                <a:lnTo>
                  <a:pt x="22953" y="87782"/>
                </a:lnTo>
                <a:lnTo>
                  <a:pt x="39657" y="71063"/>
                </a:lnTo>
                <a:lnTo>
                  <a:pt x="43861" y="68972"/>
                </a:lnTo>
                <a:lnTo>
                  <a:pt x="54278" y="58521"/>
                </a:lnTo>
                <a:lnTo>
                  <a:pt x="58481" y="56431"/>
                </a:lnTo>
                <a:lnTo>
                  <a:pt x="93972" y="20903"/>
                </a:lnTo>
                <a:lnTo>
                  <a:pt x="93972" y="16722"/>
                </a:lnTo>
                <a:lnTo>
                  <a:pt x="73101" y="16722"/>
                </a:lnTo>
                <a:lnTo>
                  <a:pt x="71006" y="14632"/>
                </a:lnTo>
                <a:close/>
              </a:path>
              <a:path w="104775" h="111125">
                <a:moveTo>
                  <a:pt x="93972" y="81511"/>
                </a:moveTo>
                <a:lnTo>
                  <a:pt x="85602" y="81511"/>
                </a:lnTo>
                <a:lnTo>
                  <a:pt x="85602" y="85691"/>
                </a:lnTo>
                <a:lnTo>
                  <a:pt x="81435" y="87782"/>
                </a:lnTo>
                <a:lnTo>
                  <a:pt x="77268" y="91962"/>
                </a:lnTo>
                <a:lnTo>
                  <a:pt x="70981" y="94052"/>
                </a:lnTo>
                <a:lnTo>
                  <a:pt x="20870" y="94052"/>
                </a:lnTo>
                <a:lnTo>
                  <a:pt x="35490" y="96143"/>
                </a:lnTo>
                <a:lnTo>
                  <a:pt x="37574" y="98233"/>
                </a:lnTo>
                <a:lnTo>
                  <a:pt x="39657" y="102414"/>
                </a:lnTo>
                <a:lnTo>
                  <a:pt x="43861" y="104504"/>
                </a:lnTo>
                <a:lnTo>
                  <a:pt x="48027" y="108685"/>
                </a:lnTo>
                <a:lnTo>
                  <a:pt x="52194" y="110771"/>
                </a:lnTo>
                <a:lnTo>
                  <a:pt x="68898" y="110771"/>
                </a:lnTo>
                <a:lnTo>
                  <a:pt x="77268" y="106594"/>
                </a:lnTo>
                <a:lnTo>
                  <a:pt x="87722" y="96143"/>
                </a:lnTo>
                <a:lnTo>
                  <a:pt x="87722" y="91962"/>
                </a:lnTo>
                <a:lnTo>
                  <a:pt x="89805" y="91962"/>
                </a:lnTo>
                <a:lnTo>
                  <a:pt x="89805" y="87782"/>
                </a:lnTo>
                <a:lnTo>
                  <a:pt x="91889" y="87782"/>
                </a:lnTo>
                <a:lnTo>
                  <a:pt x="93972" y="85691"/>
                </a:lnTo>
                <a:lnTo>
                  <a:pt x="93972" y="81511"/>
                </a:lnTo>
                <a:close/>
              </a:path>
              <a:path w="104775" h="111125">
                <a:moveTo>
                  <a:pt x="96055" y="73153"/>
                </a:moveTo>
                <a:lnTo>
                  <a:pt x="89805" y="73153"/>
                </a:lnTo>
                <a:lnTo>
                  <a:pt x="89805" y="77334"/>
                </a:lnTo>
                <a:lnTo>
                  <a:pt x="87722" y="77334"/>
                </a:lnTo>
                <a:lnTo>
                  <a:pt x="87722" y="81511"/>
                </a:lnTo>
                <a:lnTo>
                  <a:pt x="96055" y="81511"/>
                </a:lnTo>
                <a:lnTo>
                  <a:pt x="96055" y="73153"/>
                </a:lnTo>
                <a:close/>
              </a:path>
              <a:path w="104775" h="111125">
                <a:moveTo>
                  <a:pt x="58481" y="0"/>
                </a:moveTo>
                <a:lnTo>
                  <a:pt x="41741" y="2090"/>
                </a:lnTo>
                <a:lnTo>
                  <a:pt x="37574" y="4180"/>
                </a:lnTo>
                <a:lnTo>
                  <a:pt x="29240" y="12541"/>
                </a:lnTo>
                <a:lnTo>
                  <a:pt x="27120" y="12541"/>
                </a:lnTo>
                <a:lnTo>
                  <a:pt x="27120" y="16722"/>
                </a:lnTo>
                <a:lnTo>
                  <a:pt x="25037" y="16722"/>
                </a:lnTo>
                <a:lnTo>
                  <a:pt x="25037" y="20903"/>
                </a:lnTo>
                <a:lnTo>
                  <a:pt x="22953" y="20903"/>
                </a:lnTo>
                <a:lnTo>
                  <a:pt x="22953" y="25080"/>
                </a:lnTo>
                <a:lnTo>
                  <a:pt x="20870" y="27170"/>
                </a:lnTo>
                <a:lnTo>
                  <a:pt x="27120" y="27170"/>
                </a:lnTo>
                <a:lnTo>
                  <a:pt x="35490" y="18812"/>
                </a:lnTo>
                <a:lnTo>
                  <a:pt x="39657" y="16722"/>
                </a:lnTo>
                <a:lnTo>
                  <a:pt x="39657" y="14632"/>
                </a:lnTo>
                <a:lnTo>
                  <a:pt x="71006" y="14632"/>
                </a:lnTo>
                <a:lnTo>
                  <a:pt x="66815" y="10451"/>
                </a:lnTo>
                <a:lnTo>
                  <a:pt x="64731" y="6270"/>
                </a:lnTo>
                <a:lnTo>
                  <a:pt x="62648" y="4180"/>
                </a:lnTo>
                <a:lnTo>
                  <a:pt x="58481" y="2090"/>
                </a:lnTo>
                <a:lnTo>
                  <a:pt x="58481" y="0"/>
                </a:lnTo>
                <a:close/>
              </a:path>
              <a:path w="104775" h="111125">
                <a:moveTo>
                  <a:pt x="100222" y="8361"/>
                </a:moveTo>
                <a:lnTo>
                  <a:pt x="91889" y="8361"/>
                </a:lnTo>
                <a:lnTo>
                  <a:pt x="91889" y="12541"/>
                </a:lnTo>
                <a:lnTo>
                  <a:pt x="89805" y="14632"/>
                </a:lnTo>
                <a:lnTo>
                  <a:pt x="85602" y="16722"/>
                </a:lnTo>
                <a:lnTo>
                  <a:pt x="96055" y="16722"/>
                </a:lnTo>
                <a:lnTo>
                  <a:pt x="100222" y="12541"/>
                </a:lnTo>
                <a:lnTo>
                  <a:pt x="100222" y="8361"/>
                </a:lnTo>
                <a:close/>
              </a:path>
              <a:path w="104775" h="111125">
                <a:moveTo>
                  <a:pt x="104426" y="0"/>
                </a:moveTo>
                <a:lnTo>
                  <a:pt x="98139" y="0"/>
                </a:lnTo>
                <a:lnTo>
                  <a:pt x="98139" y="4180"/>
                </a:lnTo>
                <a:lnTo>
                  <a:pt x="93972" y="8361"/>
                </a:lnTo>
                <a:lnTo>
                  <a:pt x="102342" y="8361"/>
                </a:lnTo>
                <a:lnTo>
                  <a:pt x="104426" y="6270"/>
                </a:lnTo>
                <a:lnTo>
                  <a:pt x="1044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837802" y="3246993"/>
            <a:ext cx="56515" cy="248920"/>
          </a:xfrm>
          <a:custGeom>
            <a:avLst/>
            <a:gdLst/>
            <a:ahLst/>
            <a:cxnLst/>
            <a:rect l="l" t="t" r="r" b="b"/>
            <a:pathLst>
              <a:path w="56515" h="248920">
                <a:moveTo>
                  <a:pt x="48064" y="186015"/>
                </a:moveTo>
                <a:lnTo>
                  <a:pt x="35527" y="186015"/>
                </a:lnTo>
                <a:lnTo>
                  <a:pt x="35527" y="192282"/>
                </a:lnTo>
                <a:lnTo>
                  <a:pt x="33444" y="192282"/>
                </a:lnTo>
                <a:lnTo>
                  <a:pt x="33444" y="198553"/>
                </a:lnTo>
                <a:lnTo>
                  <a:pt x="31324" y="198553"/>
                </a:lnTo>
                <a:lnTo>
                  <a:pt x="31324" y="202734"/>
                </a:lnTo>
                <a:lnTo>
                  <a:pt x="29240" y="202734"/>
                </a:lnTo>
                <a:lnTo>
                  <a:pt x="29240" y="206915"/>
                </a:lnTo>
                <a:lnTo>
                  <a:pt x="27157" y="206915"/>
                </a:lnTo>
                <a:lnTo>
                  <a:pt x="27157" y="211095"/>
                </a:lnTo>
                <a:lnTo>
                  <a:pt x="25073" y="211095"/>
                </a:lnTo>
                <a:lnTo>
                  <a:pt x="25073" y="217362"/>
                </a:lnTo>
                <a:lnTo>
                  <a:pt x="22990" y="217362"/>
                </a:lnTo>
                <a:lnTo>
                  <a:pt x="22990" y="221543"/>
                </a:lnTo>
                <a:lnTo>
                  <a:pt x="18823" y="225724"/>
                </a:lnTo>
                <a:lnTo>
                  <a:pt x="16703" y="225724"/>
                </a:lnTo>
                <a:lnTo>
                  <a:pt x="16703" y="229904"/>
                </a:lnTo>
                <a:lnTo>
                  <a:pt x="12536" y="234081"/>
                </a:lnTo>
                <a:lnTo>
                  <a:pt x="10453" y="234081"/>
                </a:lnTo>
                <a:lnTo>
                  <a:pt x="10453" y="238262"/>
                </a:lnTo>
                <a:lnTo>
                  <a:pt x="0" y="248713"/>
                </a:lnTo>
                <a:lnTo>
                  <a:pt x="6286" y="248713"/>
                </a:lnTo>
                <a:lnTo>
                  <a:pt x="10453" y="246623"/>
                </a:lnTo>
                <a:lnTo>
                  <a:pt x="22990" y="234081"/>
                </a:lnTo>
                <a:lnTo>
                  <a:pt x="22990" y="229904"/>
                </a:lnTo>
                <a:lnTo>
                  <a:pt x="25073" y="229904"/>
                </a:lnTo>
                <a:lnTo>
                  <a:pt x="31324" y="223633"/>
                </a:lnTo>
                <a:lnTo>
                  <a:pt x="31324" y="219453"/>
                </a:lnTo>
                <a:lnTo>
                  <a:pt x="33444" y="219453"/>
                </a:lnTo>
                <a:lnTo>
                  <a:pt x="33444" y="215276"/>
                </a:lnTo>
                <a:lnTo>
                  <a:pt x="35527" y="215276"/>
                </a:lnTo>
                <a:lnTo>
                  <a:pt x="37610" y="213186"/>
                </a:lnTo>
                <a:lnTo>
                  <a:pt x="37610" y="209005"/>
                </a:lnTo>
                <a:lnTo>
                  <a:pt x="39694" y="209005"/>
                </a:lnTo>
                <a:lnTo>
                  <a:pt x="39694" y="204824"/>
                </a:lnTo>
                <a:lnTo>
                  <a:pt x="41777" y="204824"/>
                </a:lnTo>
                <a:lnTo>
                  <a:pt x="41777" y="200644"/>
                </a:lnTo>
                <a:lnTo>
                  <a:pt x="43861" y="200644"/>
                </a:lnTo>
                <a:lnTo>
                  <a:pt x="43861" y="196463"/>
                </a:lnTo>
                <a:lnTo>
                  <a:pt x="45944" y="196463"/>
                </a:lnTo>
                <a:lnTo>
                  <a:pt x="45944" y="190192"/>
                </a:lnTo>
                <a:lnTo>
                  <a:pt x="48064" y="190192"/>
                </a:lnTo>
                <a:lnTo>
                  <a:pt x="48064" y="186015"/>
                </a:lnTo>
                <a:close/>
              </a:path>
              <a:path w="56515" h="248920">
                <a:moveTo>
                  <a:pt x="54314" y="154664"/>
                </a:moveTo>
                <a:lnTo>
                  <a:pt x="41777" y="154664"/>
                </a:lnTo>
                <a:lnTo>
                  <a:pt x="41777" y="167202"/>
                </a:lnTo>
                <a:lnTo>
                  <a:pt x="39694" y="167202"/>
                </a:lnTo>
                <a:lnTo>
                  <a:pt x="39694" y="175564"/>
                </a:lnTo>
                <a:lnTo>
                  <a:pt x="37610" y="175564"/>
                </a:lnTo>
                <a:lnTo>
                  <a:pt x="37610" y="186015"/>
                </a:lnTo>
                <a:lnTo>
                  <a:pt x="50147" y="186015"/>
                </a:lnTo>
                <a:lnTo>
                  <a:pt x="50147" y="177654"/>
                </a:lnTo>
                <a:lnTo>
                  <a:pt x="52231" y="177654"/>
                </a:lnTo>
                <a:lnTo>
                  <a:pt x="52231" y="169293"/>
                </a:lnTo>
                <a:lnTo>
                  <a:pt x="54314" y="169293"/>
                </a:lnTo>
                <a:lnTo>
                  <a:pt x="54314" y="154664"/>
                </a:lnTo>
                <a:close/>
              </a:path>
              <a:path w="56515" h="248920">
                <a:moveTo>
                  <a:pt x="6286" y="0"/>
                </a:moveTo>
                <a:lnTo>
                  <a:pt x="0" y="2090"/>
                </a:lnTo>
                <a:lnTo>
                  <a:pt x="2083" y="4180"/>
                </a:lnTo>
                <a:lnTo>
                  <a:pt x="4203" y="8361"/>
                </a:lnTo>
                <a:lnTo>
                  <a:pt x="10453" y="14628"/>
                </a:lnTo>
                <a:lnTo>
                  <a:pt x="12536" y="18809"/>
                </a:lnTo>
                <a:lnTo>
                  <a:pt x="18823" y="25080"/>
                </a:lnTo>
                <a:lnTo>
                  <a:pt x="39694" y="81511"/>
                </a:lnTo>
                <a:lnTo>
                  <a:pt x="43861" y="154664"/>
                </a:lnTo>
                <a:lnTo>
                  <a:pt x="56398" y="154664"/>
                </a:lnTo>
                <a:lnTo>
                  <a:pt x="54314" y="94052"/>
                </a:lnTo>
                <a:lnTo>
                  <a:pt x="43861" y="50160"/>
                </a:lnTo>
                <a:lnTo>
                  <a:pt x="35527" y="35531"/>
                </a:lnTo>
                <a:lnTo>
                  <a:pt x="31324" y="27170"/>
                </a:lnTo>
                <a:lnTo>
                  <a:pt x="29240" y="25080"/>
                </a:lnTo>
                <a:lnTo>
                  <a:pt x="27157" y="20899"/>
                </a:lnTo>
                <a:lnTo>
                  <a:pt x="10453" y="4180"/>
                </a:lnTo>
                <a:lnTo>
                  <a:pt x="6286" y="2090"/>
                </a:lnTo>
                <a:lnTo>
                  <a:pt x="6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933895" y="3246993"/>
            <a:ext cx="56515" cy="248920"/>
          </a:xfrm>
          <a:custGeom>
            <a:avLst/>
            <a:gdLst/>
            <a:ahLst/>
            <a:cxnLst/>
            <a:rect l="l" t="t" r="r" b="b"/>
            <a:pathLst>
              <a:path w="56515" h="248920">
                <a:moveTo>
                  <a:pt x="35490" y="209005"/>
                </a:moveTo>
                <a:lnTo>
                  <a:pt x="25073" y="209005"/>
                </a:lnTo>
                <a:lnTo>
                  <a:pt x="25073" y="213186"/>
                </a:lnTo>
                <a:lnTo>
                  <a:pt x="22953" y="213186"/>
                </a:lnTo>
                <a:lnTo>
                  <a:pt x="22953" y="219453"/>
                </a:lnTo>
                <a:lnTo>
                  <a:pt x="18787" y="223633"/>
                </a:lnTo>
                <a:lnTo>
                  <a:pt x="16703" y="223633"/>
                </a:lnTo>
                <a:lnTo>
                  <a:pt x="16703" y="227814"/>
                </a:lnTo>
                <a:lnTo>
                  <a:pt x="12536" y="231995"/>
                </a:lnTo>
                <a:lnTo>
                  <a:pt x="10453" y="231995"/>
                </a:lnTo>
                <a:lnTo>
                  <a:pt x="10453" y="236172"/>
                </a:lnTo>
                <a:lnTo>
                  <a:pt x="4166" y="242443"/>
                </a:lnTo>
                <a:lnTo>
                  <a:pt x="2083" y="242443"/>
                </a:lnTo>
                <a:lnTo>
                  <a:pt x="2083" y="246623"/>
                </a:lnTo>
                <a:lnTo>
                  <a:pt x="0" y="248713"/>
                </a:lnTo>
                <a:lnTo>
                  <a:pt x="6250" y="248713"/>
                </a:lnTo>
                <a:lnTo>
                  <a:pt x="22953" y="231995"/>
                </a:lnTo>
                <a:lnTo>
                  <a:pt x="22953" y="227814"/>
                </a:lnTo>
                <a:lnTo>
                  <a:pt x="25073" y="227814"/>
                </a:lnTo>
                <a:lnTo>
                  <a:pt x="29240" y="223633"/>
                </a:lnTo>
                <a:lnTo>
                  <a:pt x="29240" y="219453"/>
                </a:lnTo>
                <a:lnTo>
                  <a:pt x="31324" y="219453"/>
                </a:lnTo>
                <a:lnTo>
                  <a:pt x="31324" y="215276"/>
                </a:lnTo>
                <a:lnTo>
                  <a:pt x="33407" y="215276"/>
                </a:lnTo>
                <a:lnTo>
                  <a:pt x="35490" y="213186"/>
                </a:lnTo>
                <a:lnTo>
                  <a:pt x="35490" y="209005"/>
                </a:lnTo>
                <a:close/>
              </a:path>
              <a:path w="56515" h="248920">
                <a:moveTo>
                  <a:pt x="37574" y="204824"/>
                </a:moveTo>
                <a:lnTo>
                  <a:pt x="27157" y="204824"/>
                </a:lnTo>
                <a:lnTo>
                  <a:pt x="27157" y="209005"/>
                </a:lnTo>
                <a:lnTo>
                  <a:pt x="37574" y="209005"/>
                </a:lnTo>
                <a:lnTo>
                  <a:pt x="37574" y="204824"/>
                </a:lnTo>
                <a:close/>
              </a:path>
              <a:path w="56515" h="248920">
                <a:moveTo>
                  <a:pt x="48027" y="179744"/>
                </a:moveTo>
                <a:lnTo>
                  <a:pt x="35490" y="179744"/>
                </a:lnTo>
                <a:lnTo>
                  <a:pt x="35490" y="188102"/>
                </a:lnTo>
                <a:lnTo>
                  <a:pt x="33407" y="188102"/>
                </a:lnTo>
                <a:lnTo>
                  <a:pt x="33407" y="194373"/>
                </a:lnTo>
                <a:lnTo>
                  <a:pt x="31324" y="194373"/>
                </a:lnTo>
                <a:lnTo>
                  <a:pt x="31324" y="198553"/>
                </a:lnTo>
                <a:lnTo>
                  <a:pt x="29240" y="198553"/>
                </a:lnTo>
                <a:lnTo>
                  <a:pt x="29240" y="204824"/>
                </a:lnTo>
                <a:lnTo>
                  <a:pt x="39694" y="204824"/>
                </a:lnTo>
                <a:lnTo>
                  <a:pt x="39694" y="200644"/>
                </a:lnTo>
                <a:lnTo>
                  <a:pt x="41777" y="200644"/>
                </a:lnTo>
                <a:lnTo>
                  <a:pt x="41777" y="196463"/>
                </a:lnTo>
                <a:lnTo>
                  <a:pt x="43861" y="196463"/>
                </a:lnTo>
                <a:lnTo>
                  <a:pt x="43861" y="190192"/>
                </a:lnTo>
                <a:lnTo>
                  <a:pt x="45944" y="190192"/>
                </a:lnTo>
                <a:lnTo>
                  <a:pt x="45944" y="186015"/>
                </a:lnTo>
                <a:lnTo>
                  <a:pt x="48027" y="186015"/>
                </a:lnTo>
                <a:lnTo>
                  <a:pt x="48027" y="179744"/>
                </a:lnTo>
                <a:close/>
              </a:path>
              <a:path w="56515" h="248920">
                <a:moveTo>
                  <a:pt x="6250" y="0"/>
                </a:moveTo>
                <a:lnTo>
                  <a:pt x="0" y="2090"/>
                </a:lnTo>
                <a:lnTo>
                  <a:pt x="2083" y="4180"/>
                </a:lnTo>
                <a:lnTo>
                  <a:pt x="4166" y="8361"/>
                </a:lnTo>
                <a:lnTo>
                  <a:pt x="10453" y="14628"/>
                </a:lnTo>
                <a:lnTo>
                  <a:pt x="12536" y="18809"/>
                </a:lnTo>
                <a:lnTo>
                  <a:pt x="16703" y="22989"/>
                </a:lnTo>
                <a:lnTo>
                  <a:pt x="18787" y="27170"/>
                </a:lnTo>
                <a:lnTo>
                  <a:pt x="20870" y="29260"/>
                </a:lnTo>
                <a:lnTo>
                  <a:pt x="22953" y="33441"/>
                </a:lnTo>
                <a:lnTo>
                  <a:pt x="25073" y="39712"/>
                </a:lnTo>
                <a:lnTo>
                  <a:pt x="31324" y="52250"/>
                </a:lnTo>
                <a:lnTo>
                  <a:pt x="35490" y="68972"/>
                </a:lnTo>
                <a:lnTo>
                  <a:pt x="37574" y="79420"/>
                </a:lnTo>
                <a:lnTo>
                  <a:pt x="39694" y="91962"/>
                </a:lnTo>
                <a:lnTo>
                  <a:pt x="41777" y="158841"/>
                </a:lnTo>
                <a:lnTo>
                  <a:pt x="39694" y="158841"/>
                </a:lnTo>
                <a:lnTo>
                  <a:pt x="39694" y="169293"/>
                </a:lnTo>
                <a:lnTo>
                  <a:pt x="37574" y="169293"/>
                </a:lnTo>
                <a:lnTo>
                  <a:pt x="37574" y="179744"/>
                </a:lnTo>
                <a:lnTo>
                  <a:pt x="50111" y="179744"/>
                </a:lnTo>
                <a:lnTo>
                  <a:pt x="50111" y="171383"/>
                </a:lnTo>
                <a:lnTo>
                  <a:pt x="52194" y="171383"/>
                </a:lnTo>
                <a:lnTo>
                  <a:pt x="52194" y="163022"/>
                </a:lnTo>
                <a:lnTo>
                  <a:pt x="54314" y="163022"/>
                </a:lnTo>
                <a:lnTo>
                  <a:pt x="54314" y="150484"/>
                </a:lnTo>
                <a:lnTo>
                  <a:pt x="56398" y="150484"/>
                </a:lnTo>
                <a:lnTo>
                  <a:pt x="54314" y="96143"/>
                </a:lnTo>
                <a:lnTo>
                  <a:pt x="52194" y="83601"/>
                </a:lnTo>
                <a:lnTo>
                  <a:pt x="48027" y="66882"/>
                </a:lnTo>
                <a:lnTo>
                  <a:pt x="45944" y="60611"/>
                </a:lnTo>
                <a:lnTo>
                  <a:pt x="43861" y="56431"/>
                </a:lnTo>
                <a:lnTo>
                  <a:pt x="41777" y="50160"/>
                </a:lnTo>
                <a:lnTo>
                  <a:pt x="35490" y="37621"/>
                </a:lnTo>
                <a:lnTo>
                  <a:pt x="33407" y="35531"/>
                </a:lnTo>
                <a:lnTo>
                  <a:pt x="29240" y="27170"/>
                </a:lnTo>
                <a:lnTo>
                  <a:pt x="27157" y="25080"/>
                </a:lnTo>
                <a:lnTo>
                  <a:pt x="25073" y="20899"/>
                </a:lnTo>
                <a:lnTo>
                  <a:pt x="6250" y="2090"/>
                </a:lnTo>
                <a:lnTo>
                  <a:pt x="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381219" y="4149085"/>
            <a:ext cx="629876" cy="2516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11825" y="4240224"/>
            <a:ext cx="154305" cy="53975"/>
          </a:xfrm>
          <a:custGeom>
            <a:avLst/>
            <a:gdLst/>
            <a:ahLst/>
            <a:cxnLst/>
            <a:rect l="l" t="t" r="r" b="b"/>
            <a:pathLst>
              <a:path w="154305" h="53975">
                <a:moveTo>
                  <a:pt x="154011" y="45569"/>
                </a:moveTo>
                <a:lnTo>
                  <a:pt x="1969" y="47550"/>
                </a:lnTo>
                <a:lnTo>
                  <a:pt x="0" y="49532"/>
                </a:lnTo>
                <a:lnTo>
                  <a:pt x="1969" y="51513"/>
                </a:lnTo>
                <a:lnTo>
                  <a:pt x="7878" y="53495"/>
                </a:lnTo>
                <a:lnTo>
                  <a:pt x="146098" y="53495"/>
                </a:lnTo>
                <a:lnTo>
                  <a:pt x="154011" y="51513"/>
                </a:lnTo>
                <a:lnTo>
                  <a:pt x="154011" y="45569"/>
                </a:lnTo>
                <a:close/>
              </a:path>
              <a:path w="154305" h="53975">
                <a:moveTo>
                  <a:pt x="154011" y="0"/>
                </a:moveTo>
                <a:lnTo>
                  <a:pt x="1969" y="0"/>
                </a:lnTo>
                <a:lnTo>
                  <a:pt x="1969" y="3948"/>
                </a:lnTo>
                <a:lnTo>
                  <a:pt x="0" y="5940"/>
                </a:lnTo>
                <a:lnTo>
                  <a:pt x="1969" y="7932"/>
                </a:lnTo>
                <a:lnTo>
                  <a:pt x="7878" y="9924"/>
                </a:lnTo>
                <a:lnTo>
                  <a:pt x="146098" y="9924"/>
                </a:lnTo>
                <a:lnTo>
                  <a:pt x="154011" y="7932"/>
                </a:lnTo>
                <a:lnTo>
                  <a:pt x="15401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78383" y="3911349"/>
            <a:ext cx="122555" cy="709295"/>
          </a:xfrm>
          <a:custGeom>
            <a:avLst/>
            <a:gdLst/>
            <a:ahLst/>
            <a:cxnLst/>
            <a:rect l="l" t="t" r="r" b="b"/>
            <a:pathLst>
              <a:path w="122555" h="709295">
                <a:moveTo>
                  <a:pt x="53318" y="320943"/>
                </a:moveTo>
                <a:lnTo>
                  <a:pt x="31583" y="320943"/>
                </a:lnTo>
                <a:lnTo>
                  <a:pt x="31583" y="324927"/>
                </a:lnTo>
                <a:lnTo>
                  <a:pt x="25674" y="330864"/>
                </a:lnTo>
                <a:lnTo>
                  <a:pt x="23704" y="330864"/>
                </a:lnTo>
                <a:lnTo>
                  <a:pt x="23704" y="334813"/>
                </a:lnTo>
                <a:lnTo>
                  <a:pt x="21735" y="336805"/>
                </a:lnTo>
                <a:lnTo>
                  <a:pt x="17761" y="338797"/>
                </a:lnTo>
                <a:lnTo>
                  <a:pt x="11852" y="344738"/>
                </a:lnTo>
                <a:lnTo>
                  <a:pt x="3939" y="348687"/>
                </a:lnTo>
                <a:lnTo>
                  <a:pt x="1969" y="348687"/>
                </a:lnTo>
                <a:lnTo>
                  <a:pt x="1969" y="354631"/>
                </a:lnTo>
                <a:lnTo>
                  <a:pt x="0" y="356623"/>
                </a:lnTo>
                <a:lnTo>
                  <a:pt x="1969" y="360569"/>
                </a:lnTo>
                <a:lnTo>
                  <a:pt x="5908" y="362560"/>
                </a:lnTo>
                <a:lnTo>
                  <a:pt x="11852" y="368501"/>
                </a:lnTo>
                <a:lnTo>
                  <a:pt x="15791" y="370493"/>
                </a:lnTo>
                <a:lnTo>
                  <a:pt x="23704" y="378405"/>
                </a:lnTo>
                <a:lnTo>
                  <a:pt x="25674" y="382368"/>
                </a:lnTo>
                <a:lnTo>
                  <a:pt x="31583" y="388316"/>
                </a:lnTo>
                <a:lnTo>
                  <a:pt x="35557" y="396238"/>
                </a:lnTo>
                <a:lnTo>
                  <a:pt x="37526" y="398223"/>
                </a:lnTo>
                <a:lnTo>
                  <a:pt x="41466" y="406142"/>
                </a:lnTo>
                <a:lnTo>
                  <a:pt x="45405" y="418030"/>
                </a:lnTo>
                <a:lnTo>
                  <a:pt x="47375" y="425956"/>
                </a:lnTo>
                <a:lnTo>
                  <a:pt x="49379" y="624075"/>
                </a:lnTo>
                <a:lnTo>
                  <a:pt x="51348" y="635964"/>
                </a:lnTo>
                <a:lnTo>
                  <a:pt x="53318" y="645867"/>
                </a:lnTo>
                <a:lnTo>
                  <a:pt x="55288" y="651812"/>
                </a:lnTo>
                <a:lnTo>
                  <a:pt x="61197" y="663700"/>
                </a:lnTo>
                <a:lnTo>
                  <a:pt x="63201" y="665682"/>
                </a:lnTo>
                <a:lnTo>
                  <a:pt x="67140" y="673604"/>
                </a:lnTo>
                <a:lnTo>
                  <a:pt x="90845" y="697378"/>
                </a:lnTo>
                <a:lnTo>
                  <a:pt x="98723" y="701341"/>
                </a:lnTo>
                <a:lnTo>
                  <a:pt x="100693" y="703322"/>
                </a:lnTo>
                <a:lnTo>
                  <a:pt x="104667" y="705304"/>
                </a:lnTo>
                <a:lnTo>
                  <a:pt x="106636" y="707285"/>
                </a:lnTo>
                <a:lnTo>
                  <a:pt x="110576" y="709266"/>
                </a:lnTo>
                <a:lnTo>
                  <a:pt x="122428" y="709266"/>
                </a:lnTo>
                <a:lnTo>
                  <a:pt x="120458" y="701341"/>
                </a:lnTo>
                <a:lnTo>
                  <a:pt x="114515" y="695400"/>
                </a:lnTo>
                <a:lnTo>
                  <a:pt x="110576" y="693418"/>
                </a:lnTo>
                <a:lnTo>
                  <a:pt x="92814" y="675589"/>
                </a:lnTo>
                <a:lnTo>
                  <a:pt x="90845" y="671626"/>
                </a:lnTo>
                <a:lnTo>
                  <a:pt x="88841" y="669641"/>
                </a:lnTo>
                <a:lnTo>
                  <a:pt x="86871" y="665682"/>
                </a:lnTo>
                <a:lnTo>
                  <a:pt x="84901" y="663700"/>
                </a:lnTo>
                <a:lnTo>
                  <a:pt x="77023" y="647852"/>
                </a:lnTo>
                <a:lnTo>
                  <a:pt x="75019" y="639923"/>
                </a:lnTo>
                <a:lnTo>
                  <a:pt x="73049" y="633982"/>
                </a:lnTo>
                <a:lnTo>
                  <a:pt x="71079" y="429919"/>
                </a:lnTo>
                <a:lnTo>
                  <a:pt x="69110" y="420015"/>
                </a:lnTo>
                <a:lnTo>
                  <a:pt x="67140" y="414067"/>
                </a:lnTo>
                <a:lnTo>
                  <a:pt x="61197" y="402182"/>
                </a:lnTo>
                <a:lnTo>
                  <a:pt x="59227" y="396238"/>
                </a:lnTo>
                <a:lnTo>
                  <a:pt x="57257" y="394256"/>
                </a:lnTo>
                <a:lnTo>
                  <a:pt x="55288" y="390294"/>
                </a:lnTo>
                <a:lnTo>
                  <a:pt x="53318" y="388316"/>
                </a:lnTo>
                <a:lnTo>
                  <a:pt x="51348" y="384349"/>
                </a:lnTo>
                <a:lnTo>
                  <a:pt x="39496" y="372450"/>
                </a:lnTo>
                <a:lnTo>
                  <a:pt x="35557" y="370493"/>
                </a:lnTo>
                <a:lnTo>
                  <a:pt x="31583" y="366509"/>
                </a:lnTo>
                <a:lnTo>
                  <a:pt x="27644" y="364552"/>
                </a:lnTo>
                <a:lnTo>
                  <a:pt x="25674" y="362560"/>
                </a:lnTo>
                <a:lnTo>
                  <a:pt x="13822" y="356623"/>
                </a:lnTo>
                <a:lnTo>
                  <a:pt x="17761" y="354631"/>
                </a:lnTo>
                <a:lnTo>
                  <a:pt x="19730" y="352639"/>
                </a:lnTo>
                <a:lnTo>
                  <a:pt x="23704" y="350679"/>
                </a:lnTo>
                <a:lnTo>
                  <a:pt x="25674" y="348687"/>
                </a:lnTo>
                <a:lnTo>
                  <a:pt x="29613" y="346695"/>
                </a:lnTo>
                <a:lnTo>
                  <a:pt x="31583" y="344738"/>
                </a:lnTo>
                <a:lnTo>
                  <a:pt x="35557" y="342746"/>
                </a:lnTo>
                <a:lnTo>
                  <a:pt x="53318" y="324927"/>
                </a:lnTo>
                <a:lnTo>
                  <a:pt x="53318" y="320943"/>
                </a:lnTo>
                <a:close/>
              </a:path>
              <a:path w="122555" h="709295">
                <a:moveTo>
                  <a:pt x="59227" y="311054"/>
                </a:moveTo>
                <a:lnTo>
                  <a:pt x="37526" y="311054"/>
                </a:lnTo>
                <a:lnTo>
                  <a:pt x="37526" y="314999"/>
                </a:lnTo>
                <a:lnTo>
                  <a:pt x="35557" y="314999"/>
                </a:lnTo>
                <a:lnTo>
                  <a:pt x="35557" y="318983"/>
                </a:lnTo>
                <a:lnTo>
                  <a:pt x="33552" y="320943"/>
                </a:lnTo>
                <a:lnTo>
                  <a:pt x="55288" y="320943"/>
                </a:lnTo>
                <a:lnTo>
                  <a:pt x="55288" y="316991"/>
                </a:lnTo>
                <a:lnTo>
                  <a:pt x="57257" y="316991"/>
                </a:lnTo>
                <a:lnTo>
                  <a:pt x="59227" y="314999"/>
                </a:lnTo>
                <a:lnTo>
                  <a:pt x="59227" y="311054"/>
                </a:lnTo>
                <a:close/>
              </a:path>
              <a:path w="122555" h="709295">
                <a:moveTo>
                  <a:pt x="61197" y="307070"/>
                </a:moveTo>
                <a:lnTo>
                  <a:pt x="39496" y="307070"/>
                </a:lnTo>
                <a:lnTo>
                  <a:pt x="39496" y="311054"/>
                </a:lnTo>
                <a:lnTo>
                  <a:pt x="61197" y="311054"/>
                </a:lnTo>
                <a:lnTo>
                  <a:pt x="61197" y="307070"/>
                </a:lnTo>
                <a:close/>
              </a:path>
              <a:path w="122555" h="709295">
                <a:moveTo>
                  <a:pt x="63201" y="303117"/>
                </a:moveTo>
                <a:lnTo>
                  <a:pt x="41466" y="303117"/>
                </a:lnTo>
                <a:lnTo>
                  <a:pt x="41466" y="307070"/>
                </a:lnTo>
                <a:lnTo>
                  <a:pt x="63201" y="307070"/>
                </a:lnTo>
                <a:lnTo>
                  <a:pt x="63201" y="303117"/>
                </a:lnTo>
                <a:close/>
              </a:path>
              <a:path w="122555" h="709295">
                <a:moveTo>
                  <a:pt x="88841" y="39628"/>
                </a:moveTo>
                <a:lnTo>
                  <a:pt x="65170" y="39628"/>
                </a:lnTo>
                <a:lnTo>
                  <a:pt x="65170" y="43574"/>
                </a:lnTo>
                <a:lnTo>
                  <a:pt x="63201" y="43574"/>
                </a:lnTo>
                <a:lnTo>
                  <a:pt x="63201" y="47557"/>
                </a:lnTo>
                <a:lnTo>
                  <a:pt x="61197" y="47557"/>
                </a:lnTo>
                <a:lnTo>
                  <a:pt x="61197" y="51510"/>
                </a:lnTo>
                <a:lnTo>
                  <a:pt x="59227" y="51510"/>
                </a:lnTo>
                <a:lnTo>
                  <a:pt x="59227" y="55459"/>
                </a:lnTo>
                <a:lnTo>
                  <a:pt x="57257" y="55459"/>
                </a:lnTo>
                <a:lnTo>
                  <a:pt x="57257" y="59443"/>
                </a:lnTo>
                <a:lnTo>
                  <a:pt x="55288" y="59443"/>
                </a:lnTo>
                <a:lnTo>
                  <a:pt x="55288" y="65383"/>
                </a:lnTo>
                <a:lnTo>
                  <a:pt x="53318" y="65383"/>
                </a:lnTo>
                <a:lnTo>
                  <a:pt x="53318" y="71324"/>
                </a:lnTo>
                <a:lnTo>
                  <a:pt x="51348" y="71324"/>
                </a:lnTo>
                <a:lnTo>
                  <a:pt x="51348" y="85198"/>
                </a:lnTo>
                <a:lnTo>
                  <a:pt x="49379" y="85198"/>
                </a:lnTo>
                <a:lnTo>
                  <a:pt x="49379" y="283303"/>
                </a:lnTo>
                <a:lnTo>
                  <a:pt x="47375" y="283303"/>
                </a:lnTo>
                <a:lnTo>
                  <a:pt x="47375" y="291239"/>
                </a:lnTo>
                <a:lnTo>
                  <a:pt x="45405" y="291239"/>
                </a:lnTo>
                <a:lnTo>
                  <a:pt x="45405" y="299168"/>
                </a:lnTo>
                <a:lnTo>
                  <a:pt x="43435" y="299168"/>
                </a:lnTo>
                <a:lnTo>
                  <a:pt x="43435" y="303117"/>
                </a:lnTo>
                <a:lnTo>
                  <a:pt x="65170" y="303117"/>
                </a:lnTo>
                <a:lnTo>
                  <a:pt x="67140" y="301125"/>
                </a:lnTo>
                <a:lnTo>
                  <a:pt x="67140" y="295185"/>
                </a:lnTo>
                <a:lnTo>
                  <a:pt x="69110" y="295185"/>
                </a:lnTo>
                <a:lnTo>
                  <a:pt x="69110" y="289244"/>
                </a:lnTo>
                <a:lnTo>
                  <a:pt x="71079" y="289244"/>
                </a:lnTo>
                <a:lnTo>
                  <a:pt x="71079" y="281311"/>
                </a:lnTo>
                <a:lnTo>
                  <a:pt x="73049" y="281311"/>
                </a:lnTo>
                <a:lnTo>
                  <a:pt x="73049" y="91135"/>
                </a:lnTo>
                <a:lnTo>
                  <a:pt x="75019" y="91135"/>
                </a:lnTo>
                <a:lnTo>
                  <a:pt x="75019" y="69332"/>
                </a:lnTo>
                <a:lnTo>
                  <a:pt x="77023" y="69332"/>
                </a:lnTo>
                <a:lnTo>
                  <a:pt x="77023" y="63391"/>
                </a:lnTo>
                <a:lnTo>
                  <a:pt x="78992" y="63391"/>
                </a:lnTo>
                <a:lnTo>
                  <a:pt x="78992" y="57451"/>
                </a:lnTo>
                <a:lnTo>
                  <a:pt x="80962" y="57451"/>
                </a:lnTo>
                <a:lnTo>
                  <a:pt x="80962" y="53502"/>
                </a:lnTo>
                <a:lnTo>
                  <a:pt x="82932" y="53502"/>
                </a:lnTo>
                <a:lnTo>
                  <a:pt x="82932" y="49518"/>
                </a:lnTo>
                <a:lnTo>
                  <a:pt x="84901" y="49518"/>
                </a:lnTo>
                <a:lnTo>
                  <a:pt x="84901" y="45569"/>
                </a:lnTo>
                <a:lnTo>
                  <a:pt x="86871" y="45569"/>
                </a:lnTo>
                <a:lnTo>
                  <a:pt x="88841" y="43574"/>
                </a:lnTo>
                <a:lnTo>
                  <a:pt x="88841" y="39628"/>
                </a:lnTo>
                <a:close/>
              </a:path>
              <a:path w="122555" h="709295">
                <a:moveTo>
                  <a:pt x="122428" y="0"/>
                </a:moveTo>
                <a:lnTo>
                  <a:pt x="110576" y="1991"/>
                </a:lnTo>
                <a:lnTo>
                  <a:pt x="106636" y="3948"/>
                </a:lnTo>
                <a:lnTo>
                  <a:pt x="104667" y="5940"/>
                </a:lnTo>
                <a:lnTo>
                  <a:pt x="100693" y="7932"/>
                </a:lnTo>
                <a:lnTo>
                  <a:pt x="98723" y="9924"/>
                </a:lnTo>
                <a:lnTo>
                  <a:pt x="94784" y="11881"/>
                </a:lnTo>
                <a:lnTo>
                  <a:pt x="92814" y="13870"/>
                </a:lnTo>
                <a:lnTo>
                  <a:pt x="88841" y="15865"/>
                </a:lnTo>
                <a:lnTo>
                  <a:pt x="73049" y="31695"/>
                </a:lnTo>
                <a:lnTo>
                  <a:pt x="71079" y="31695"/>
                </a:lnTo>
                <a:lnTo>
                  <a:pt x="71079" y="35679"/>
                </a:lnTo>
                <a:lnTo>
                  <a:pt x="67140" y="39628"/>
                </a:lnTo>
                <a:lnTo>
                  <a:pt x="90845" y="39628"/>
                </a:lnTo>
                <a:lnTo>
                  <a:pt x="96754" y="33687"/>
                </a:lnTo>
                <a:lnTo>
                  <a:pt x="96754" y="29704"/>
                </a:lnTo>
                <a:lnTo>
                  <a:pt x="98723" y="29704"/>
                </a:lnTo>
                <a:lnTo>
                  <a:pt x="104667" y="23763"/>
                </a:lnTo>
                <a:lnTo>
                  <a:pt x="108606" y="21806"/>
                </a:lnTo>
                <a:lnTo>
                  <a:pt x="112545" y="17822"/>
                </a:lnTo>
                <a:lnTo>
                  <a:pt x="116485" y="15865"/>
                </a:lnTo>
                <a:lnTo>
                  <a:pt x="122428" y="9924"/>
                </a:lnTo>
                <a:lnTo>
                  <a:pt x="12242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556100" y="4006435"/>
            <a:ext cx="75565" cy="156845"/>
          </a:xfrm>
          <a:custGeom>
            <a:avLst/>
            <a:gdLst/>
            <a:ahLst/>
            <a:cxnLst/>
            <a:rect l="l" t="t" r="r" b="b"/>
            <a:pathLst>
              <a:path w="75564" h="156845">
                <a:moveTo>
                  <a:pt x="75019" y="150582"/>
                </a:moveTo>
                <a:lnTo>
                  <a:pt x="1969" y="150582"/>
                </a:lnTo>
                <a:lnTo>
                  <a:pt x="1969" y="156523"/>
                </a:lnTo>
                <a:lnTo>
                  <a:pt x="75019" y="156523"/>
                </a:lnTo>
                <a:lnTo>
                  <a:pt x="75019" y="150582"/>
                </a:lnTo>
                <a:close/>
              </a:path>
              <a:path w="75564" h="156845">
                <a:moveTo>
                  <a:pt x="47375" y="15865"/>
                </a:moveTo>
                <a:lnTo>
                  <a:pt x="29613" y="15865"/>
                </a:lnTo>
                <a:lnTo>
                  <a:pt x="29613" y="146633"/>
                </a:lnTo>
                <a:lnTo>
                  <a:pt x="27644" y="148590"/>
                </a:lnTo>
                <a:lnTo>
                  <a:pt x="9882" y="150582"/>
                </a:lnTo>
                <a:lnTo>
                  <a:pt x="69110" y="150582"/>
                </a:lnTo>
                <a:lnTo>
                  <a:pt x="51348" y="148590"/>
                </a:lnTo>
                <a:lnTo>
                  <a:pt x="49344" y="146633"/>
                </a:lnTo>
                <a:lnTo>
                  <a:pt x="47375" y="138700"/>
                </a:lnTo>
                <a:lnTo>
                  <a:pt x="47375" y="15865"/>
                </a:lnTo>
                <a:close/>
              </a:path>
              <a:path w="75564" h="156845">
                <a:moveTo>
                  <a:pt x="47375" y="0"/>
                </a:moveTo>
                <a:lnTo>
                  <a:pt x="39496" y="1991"/>
                </a:lnTo>
                <a:lnTo>
                  <a:pt x="35522" y="5940"/>
                </a:lnTo>
                <a:lnTo>
                  <a:pt x="31583" y="7932"/>
                </a:lnTo>
                <a:lnTo>
                  <a:pt x="29613" y="9924"/>
                </a:lnTo>
                <a:lnTo>
                  <a:pt x="17761" y="13873"/>
                </a:lnTo>
                <a:lnTo>
                  <a:pt x="0" y="13873"/>
                </a:lnTo>
                <a:lnTo>
                  <a:pt x="0" y="19814"/>
                </a:lnTo>
                <a:lnTo>
                  <a:pt x="19730" y="19814"/>
                </a:lnTo>
                <a:lnTo>
                  <a:pt x="25674" y="17857"/>
                </a:lnTo>
                <a:lnTo>
                  <a:pt x="29613" y="15865"/>
                </a:lnTo>
                <a:lnTo>
                  <a:pt x="47375" y="15865"/>
                </a:lnTo>
                <a:lnTo>
                  <a:pt x="473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89797" y="4006435"/>
            <a:ext cx="49530" cy="156845"/>
          </a:xfrm>
          <a:custGeom>
            <a:avLst/>
            <a:gdLst/>
            <a:ahLst/>
            <a:cxnLst/>
            <a:rect l="l" t="t" r="r" b="b"/>
            <a:pathLst>
              <a:path w="49530" h="156845">
                <a:moveTo>
                  <a:pt x="49379" y="148590"/>
                </a:moveTo>
                <a:lnTo>
                  <a:pt x="0" y="148590"/>
                </a:lnTo>
                <a:lnTo>
                  <a:pt x="0" y="156523"/>
                </a:lnTo>
                <a:lnTo>
                  <a:pt x="49379" y="156523"/>
                </a:lnTo>
                <a:lnTo>
                  <a:pt x="49379" y="148590"/>
                </a:lnTo>
                <a:close/>
              </a:path>
              <a:path w="49530" h="156845">
                <a:moveTo>
                  <a:pt x="31583" y="53502"/>
                </a:moveTo>
                <a:lnTo>
                  <a:pt x="0" y="53502"/>
                </a:lnTo>
                <a:lnTo>
                  <a:pt x="0" y="63426"/>
                </a:lnTo>
                <a:lnTo>
                  <a:pt x="15791" y="65383"/>
                </a:lnTo>
                <a:lnTo>
                  <a:pt x="17761" y="146633"/>
                </a:lnTo>
                <a:lnTo>
                  <a:pt x="15791" y="148590"/>
                </a:lnTo>
                <a:lnTo>
                  <a:pt x="35557" y="148590"/>
                </a:lnTo>
                <a:lnTo>
                  <a:pt x="33552" y="146633"/>
                </a:lnTo>
                <a:lnTo>
                  <a:pt x="31583" y="140692"/>
                </a:lnTo>
                <a:lnTo>
                  <a:pt x="31583" y="53502"/>
                </a:lnTo>
                <a:close/>
              </a:path>
              <a:path w="49530" h="156845">
                <a:moveTo>
                  <a:pt x="31583" y="1991"/>
                </a:moveTo>
                <a:lnTo>
                  <a:pt x="13822" y="1991"/>
                </a:lnTo>
                <a:lnTo>
                  <a:pt x="13822" y="5940"/>
                </a:lnTo>
                <a:lnTo>
                  <a:pt x="11852" y="5940"/>
                </a:lnTo>
                <a:lnTo>
                  <a:pt x="11852" y="9924"/>
                </a:lnTo>
                <a:lnTo>
                  <a:pt x="9882" y="11916"/>
                </a:lnTo>
                <a:lnTo>
                  <a:pt x="11852" y="17857"/>
                </a:lnTo>
                <a:lnTo>
                  <a:pt x="13822" y="19814"/>
                </a:lnTo>
                <a:lnTo>
                  <a:pt x="17761" y="21806"/>
                </a:lnTo>
                <a:lnTo>
                  <a:pt x="27644" y="21806"/>
                </a:lnTo>
                <a:lnTo>
                  <a:pt x="31583" y="19814"/>
                </a:lnTo>
                <a:lnTo>
                  <a:pt x="31583" y="15865"/>
                </a:lnTo>
                <a:lnTo>
                  <a:pt x="33552" y="15865"/>
                </a:lnTo>
                <a:lnTo>
                  <a:pt x="31583" y="5940"/>
                </a:lnTo>
                <a:lnTo>
                  <a:pt x="31583" y="1991"/>
                </a:lnTo>
                <a:close/>
              </a:path>
              <a:path w="49530" h="156845">
                <a:moveTo>
                  <a:pt x="27644" y="0"/>
                </a:moveTo>
                <a:lnTo>
                  <a:pt x="17761" y="1991"/>
                </a:lnTo>
                <a:lnTo>
                  <a:pt x="27644" y="1991"/>
                </a:lnTo>
                <a:lnTo>
                  <a:pt x="276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952998" y="3998538"/>
            <a:ext cx="73660" cy="164465"/>
          </a:xfrm>
          <a:custGeom>
            <a:avLst/>
            <a:gdLst/>
            <a:ahLst/>
            <a:cxnLst/>
            <a:rect l="l" t="t" r="r" b="b"/>
            <a:pathLst>
              <a:path w="73660" h="164464">
                <a:moveTo>
                  <a:pt x="33552" y="71324"/>
                </a:moveTo>
                <a:lnTo>
                  <a:pt x="17761" y="71324"/>
                </a:lnTo>
                <a:lnTo>
                  <a:pt x="17761" y="154531"/>
                </a:lnTo>
                <a:lnTo>
                  <a:pt x="15791" y="156488"/>
                </a:lnTo>
                <a:lnTo>
                  <a:pt x="0" y="156488"/>
                </a:lnTo>
                <a:lnTo>
                  <a:pt x="0" y="164420"/>
                </a:lnTo>
                <a:lnTo>
                  <a:pt x="55288" y="164420"/>
                </a:lnTo>
                <a:lnTo>
                  <a:pt x="55288" y="158479"/>
                </a:lnTo>
                <a:lnTo>
                  <a:pt x="51314" y="158479"/>
                </a:lnTo>
                <a:lnTo>
                  <a:pt x="37492" y="156488"/>
                </a:lnTo>
                <a:lnTo>
                  <a:pt x="35522" y="154531"/>
                </a:lnTo>
                <a:lnTo>
                  <a:pt x="33552" y="148590"/>
                </a:lnTo>
                <a:lnTo>
                  <a:pt x="33552" y="71324"/>
                </a:lnTo>
                <a:close/>
              </a:path>
              <a:path w="73660" h="164464">
                <a:moveTo>
                  <a:pt x="59227" y="63391"/>
                </a:moveTo>
                <a:lnTo>
                  <a:pt x="0" y="63391"/>
                </a:lnTo>
                <a:lnTo>
                  <a:pt x="0" y="71324"/>
                </a:lnTo>
                <a:lnTo>
                  <a:pt x="59227" y="71324"/>
                </a:lnTo>
                <a:lnTo>
                  <a:pt x="59227" y="63391"/>
                </a:lnTo>
                <a:close/>
              </a:path>
              <a:path w="73660" h="164464">
                <a:moveTo>
                  <a:pt x="33552" y="33652"/>
                </a:moveTo>
                <a:lnTo>
                  <a:pt x="17761" y="33652"/>
                </a:lnTo>
                <a:lnTo>
                  <a:pt x="17761" y="63391"/>
                </a:lnTo>
                <a:lnTo>
                  <a:pt x="33552" y="63391"/>
                </a:lnTo>
                <a:lnTo>
                  <a:pt x="33552" y="33652"/>
                </a:lnTo>
                <a:close/>
              </a:path>
              <a:path w="73660" h="164464">
                <a:moveTo>
                  <a:pt x="65136" y="0"/>
                </a:moveTo>
                <a:lnTo>
                  <a:pt x="43435" y="1956"/>
                </a:lnTo>
                <a:lnTo>
                  <a:pt x="31583" y="7897"/>
                </a:lnTo>
                <a:lnTo>
                  <a:pt x="29613" y="9889"/>
                </a:lnTo>
                <a:lnTo>
                  <a:pt x="27644" y="9889"/>
                </a:lnTo>
                <a:lnTo>
                  <a:pt x="27644" y="13838"/>
                </a:lnTo>
                <a:lnTo>
                  <a:pt x="23670" y="17822"/>
                </a:lnTo>
                <a:lnTo>
                  <a:pt x="21700" y="17822"/>
                </a:lnTo>
                <a:lnTo>
                  <a:pt x="21700" y="25755"/>
                </a:lnTo>
                <a:lnTo>
                  <a:pt x="19730" y="25755"/>
                </a:lnTo>
                <a:lnTo>
                  <a:pt x="19730" y="33652"/>
                </a:lnTo>
                <a:lnTo>
                  <a:pt x="35522" y="33652"/>
                </a:lnTo>
                <a:lnTo>
                  <a:pt x="35522" y="19814"/>
                </a:lnTo>
                <a:lnTo>
                  <a:pt x="37492" y="19814"/>
                </a:lnTo>
                <a:lnTo>
                  <a:pt x="37492" y="15830"/>
                </a:lnTo>
                <a:lnTo>
                  <a:pt x="39461" y="15830"/>
                </a:lnTo>
                <a:lnTo>
                  <a:pt x="39461" y="11881"/>
                </a:lnTo>
                <a:lnTo>
                  <a:pt x="41466" y="11881"/>
                </a:lnTo>
                <a:lnTo>
                  <a:pt x="47375" y="5940"/>
                </a:lnTo>
                <a:lnTo>
                  <a:pt x="47375" y="3948"/>
                </a:lnTo>
                <a:lnTo>
                  <a:pt x="69110" y="3948"/>
                </a:lnTo>
                <a:lnTo>
                  <a:pt x="65136" y="1956"/>
                </a:lnTo>
                <a:lnTo>
                  <a:pt x="65136" y="0"/>
                </a:lnTo>
                <a:close/>
              </a:path>
              <a:path w="73660" h="164464">
                <a:moveTo>
                  <a:pt x="69110" y="3948"/>
                </a:moveTo>
                <a:lnTo>
                  <a:pt x="47375" y="3948"/>
                </a:lnTo>
                <a:lnTo>
                  <a:pt x="61197" y="5940"/>
                </a:lnTo>
                <a:lnTo>
                  <a:pt x="59227" y="7897"/>
                </a:lnTo>
                <a:lnTo>
                  <a:pt x="57257" y="7897"/>
                </a:lnTo>
                <a:lnTo>
                  <a:pt x="57257" y="13838"/>
                </a:lnTo>
                <a:lnTo>
                  <a:pt x="55288" y="15830"/>
                </a:lnTo>
                <a:lnTo>
                  <a:pt x="57257" y="19814"/>
                </a:lnTo>
                <a:lnTo>
                  <a:pt x="59227" y="21771"/>
                </a:lnTo>
                <a:lnTo>
                  <a:pt x="69110" y="21771"/>
                </a:lnTo>
                <a:lnTo>
                  <a:pt x="73049" y="17822"/>
                </a:lnTo>
                <a:lnTo>
                  <a:pt x="71079" y="5940"/>
                </a:lnTo>
                <a:lnTo>
                  <a:pt x="69110" y="39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03036" y="4059937"/>
            <a:ext cx="99060" cy="105410"/>
          </a:xfrm>
          <a:custGeom>
            <a:avLst/>
            <a:gdLst/>
            <a:ahLst/>
            <a:cxnLst/>
            <a:rect l="l" t="t" r="r" b="b"/>
            <a:pathLst>
              <a:path w="99060" h="105410">
                <a:moveTo>
                  <a:pt x="69127" y="13873"/>
                </a:moveTo>
                <a:lnTo>
                  <a:pt x="37526" y="13873"/>
                </a:lnTo>
                <a:lnTo>
                  <a:pt x="55288" y="15865"/>
                </a:lnTo>
                <a:lnTo>
                  <a:pt x="59261" y="17822"/>
                </a:lnTo>
                <a:lnTo>
                  <a:pt x="65170" y="19814"/>
                </a:lnTo>
                <a:lnTo>
                  <a:pt x="75053" y="21806"/>
                </a:lnTo>
                <a:lnTo>
                  <a:pt x="78992" y="23763"/>
                </a:lnTo>
                <a:lnTo>
                  <a:pt x="61231" y="41620"/>
                </a:lnTo>
                <a:lnTo>
                  <a:pt x="57292" y="43577"/>
                </a:lnTo>
                <a:lnTo>
                  <a:pt x="51348" y="49518"/>
                </a:lnTo>
                <a:lnTo>
                  <a:pt x="47409" y="51510"/>
                </a:lnTo>
                <a:lnTo>
                  <a:pt x="25674" y="73316"/>
                </a:lnTo>
                <a:lnTo>
                  <a:pt x="23704" y="73316"/>
                </a:lnTo>
                <a:lnTo>
                  <a:pt x="23704" y="77265"/>
                </a:lnTo>
                <a:lnTo>
                  <a:pt x="9882" y="91139"/>
                </a:lnTo>
                <a:lnTo>
                  <a:pt x="7913" y="91139"/>
                </a:lnTo>
                <a:lnTo>
                  <a:pt x="7913" y="95087"/>
                </a:lnTo>
                <a:lnTo>
                  <a:pt x="5943" y="97079"/>
                </a:lnTo>
                <a:lnTo>
                  <a:pt x="3973" y="97079"/>
                </a:lnTo>
                <a:lnTo>
                  <a:pt x="3973" y="101028"/>
                </a:lnTo>
                <a:lnTo>
                  <a:pt x="2004" y="103020"/>
                </a:lnTo>
                <a:lnTo>
                  <a:pt x="0" y="105012"/>
                </a:lnTo>
                <a:lnTo>
                  <a:pt x="5943" y="105012"/>
                </a:lnTo>
                <a:lnTo>
                  <a:pt x="5943" y="101028"/>
                </a:lnTo>
                <a:lnTo>
                  <a:pt x="7913" y="101028"/>
                </a:lnTo>
                <a:lnTo>
                  <a:pt x="15826" y="93131"/>
                </a:lnTo>
                <a:lnTo>
                  <a:pt x="19765" y="91139"/>
                </a:lnTo>
                <a:lnTo>
                  <a:pt x="19765" y="89147"/>
                </a:lnTo>
                <a:lnTo>
                  <a:pt x="49379" y="89147"/>
                </a:lnTo>
                <a:lnTo>
                  <a:pt x="43470" y="87190"/>
                </a:lnTo>
                <a:lnTo>
                  <a:pt x="19765" y="85198"/>
                </a:lnTo>
                <a:lnTo>
                  <a:pt x="23704" y="83206"/>
                </a:lnTo>
                <a:lnTo>
                  <a:pt x="51348" y="55459"/>
                </a:lnTo>
                <a:lnTo>
                  <a:pt x="55288" y="53502"/>
                </a:lnTo>
                <a:lnTo>
                  <a:pt x="88875" y="19814"/>
                </a:lnTo>
                <a:lnTo>
                  <a:pt x="88875" y="15865"/>
                </a:lnTo>
                <a:lnTo>
                  <a:pt x="71114" y="15865"/>
                </a:lnTo>
                <a:lnTo>
                  <a:pt x="69127" y="13873"/>
                </a:lnTo>
                <a:close/>
              </a:path>
              <a:path w="99060" h="105410">
                <a:moveTo>
                  <a:pt x="88875" y="77265"/>
                </a:moveTo>
                <a:lnTo>
                  <a:pt x="80962" y="77265"/>
                </a:lnTo>
                <a:lnTo>
                  <a:pt x="80962" y="81214"/>
                </a:lnTo>
                <a:lnTo>
                  <a:pt x="77023" y="83206"/>
                </a:lnTo>
                <a:lnTo>
                  <a:pt x="73083" y="87190"/>
                </a:lnTo>
                <a:lnTo>
                  <a:pt x="67140" y="89147"/>
                </a:lnTo>
                <a:lnTo>
                  <a:pt x="19765" y="89147"/>
                </a:lnTo>
                <a:lnTo>
                  <a:pt x="33587" y="91139"/>
                </a:lnTo>
                <a:lnTo>
                  <a:pt x="45439" y="103020"/>
                </a:lnTo>
                <a:lnTo>
                  <a:pt x="49379" y="105012"/>
                </a:lnTo>
                <a:lnTo>
                  <a:pt x="65170" y="105012"/>
                </a:lnTo>
                <a:lnTo>
                  <a:pt x="73083" y="101028"/>
                </a:lnTo>
                <a:lnTo>
                  <a:pt x="82932" y="91139"/>
                </a:lnTo>
                <a:lnTo>
                  <a:pt x="82932" y="87190"/>
                </a:lnTo>
                <a:lnTo>
                  <a:pt x="84936" y="87190"/>
                </a:lnTo>
                <a:lnTo>
                  <a:pt x="84936" y="83206"/>
                </a:lnTo>
                <a:lnTo>
                  <a:pt x="86906" y="83206"/>
                </a:lnTo>
                <a:lnTo>
                  <a:pt x="88875" y="81214"/>
                </a:lnTo>
                <a:lnTo>
                  <a:pt x="88875" y="77265"/>
                </a:lnTo>
                <a:close/>
              </a:path>
              <a:path w="99060" h="105410">
                <a:moveTo>
                  <a:pt x="90845" y="69332"/>
                </a:moveTo>
                <a:lnTo>
                  <a:pt x="84936" y="69332"/>
                </a:lnTo>
                <a:lnTo>
                  <a:pt x="84936" y="73316"/>
                </a:lnTo>
                <a:lnTo>
                  <a:pt x="82932" y="73316"/>
                </a:lnTo>
                <a:lnTo>
                  <a:pt x="82932" y="77265"/>
                </a:lnTo>
                <a:lnTo>
                  <a:pt x="90845" y="77265"/>
                </a:lnTo>
                <a:lnTo>
                  <a:pt x="90845" y="69332"/>
                </a:lnTo>
                <a:close/>
              </a:path>
              <a:path w="99060" h="105410">
                <a:moveTo>
                  <a:pt x="55288" y="0"/>
                </a:moveTo>
                <a:lnTo>
                  <a:pt x="41466" y="1991"/>
                </a:lnTo>
                <a:lnTo>
                  <a:pt x="37526" y="3948"/>
                </a:lnTo>
                <a:lnTo>
                  <a:pt x="35557" y="5940"/>
                </a:lnTo>
                <a:lnTo>
                  <a:pt x="31617" y="7932"/>
                </a:lnTo>
                <a:lnTo>
                  <a:pt x="29648" y="9924"/>
                </a:lnTo>
                <a:lnTo>
                  <a:pt x="27644" y="9924"/>
                </a:lnTo>
                <a:lnTo>
                  <a:pt x="27644" y="13873"/>
                </a:lnTo>
                <a:lnTo>
                  <a:pt x="25674" y="15865"/>
                </a:lnTo>
                <a:lnTo>
                  <a:pt x="23704" y="15865"/>
                </a:lnTo>
                <a:lnTo>
                  <a:pt x="23704" y="19814"/>
                </a:lnTo>
                <a:lnTo>
                  <a:pt x="21735" y="19814"/>
                </a:lnTo>
                <a:lnTo>
                  <a:pt x="21735" y="23763"/>
                </a:lnTo>
                <a:lnTo>
                  <a:pt x="19765" y="25755"/>
                </a:lnTo>
                <a:lnTo>
                  <a:pt x="25674" y="25755"/>
                </a:lnTo>
                <a:lnTo>
                  <a:pt x="33587" y="17822"/>
                </a:lnTo>
                <a:lnTo>
                  <a:pt x="37526" y="15865"/>
                </a:lnTo>
                <a:lnTo>
                  <a:pt x="37526" y="13873"/>
                </a:lnTo>
                <a:lnTo>
                  <a:pt x="69127" y="13873"/>
                </a:lnTo>
                <a:lnTo>
                  <a:pt x="67140" y="11881"/>
                </a:lnTo>
                <a:lnTo>
                  <a:pt x="63201" y="9924"/>
                </a:lnTo>
                <a:lnTo>
                  <a:pt x="61231" y="5940"/>
                </a:lnTo>
                <a:lnTo>
                  <a:pt x="59261" y="3948"/>
                </a:lnTo>
                <a:lnTo>
                  <a:pt x="55288" y="1991"/>
                </a:lnTo>
                <a:lnTo>
                  <a:pt x="55288" y="0"/>
                </a:lnTo>
                <a:close/>
              </a:path>
              <a:path w="99060" h="105410">
                <a:moveTo>
                  <a:pt x="94784" y="7932"/>
                </a:moveTo>
                <a:lnTo>
                  <a:pt x="86906" y="7932"/>
                </a:lnTo>
                <a:lnTo>
                  <a:pt x="86906" y="11881"/>
                </a:lnTo>
                <a:lnTo>
                  <a:pt x="84936" y="13873"/>
                </a:lnTo>
                <a:lnTo>
                  <a:pt x="80962" y="15865"/>
                </a:lnTo>
                <a:lnTo>
                  <a:pt x="90845" y="15865"/>
                </a:lnTo>
                <a:lnTo>
                  <a:pt x="94784" y="11881"/>
                </a:lnTo>
                <a:lnTo>
                  <a:pt x="94784" y="7932"/>
                </a:lnTo>
                <a:close/>
              </a:path>
              <a:path w="99060" h="105410">
                <a:moveTo>
                  <a:pt x="98758" y="0"/>
                </a:moveTo>
                <a:lnTo>
                  <a:pt x="92814" y="0"/>
                </a:lnTo>
                <a:lnTo>
                  <a:pt x="92814" y="3948"/>
                </a:lnTo>
                <a:lnTo>
                  <a:pt x="88875" y="7932"/>
                </a:lnTo>
                <a:lnTo>
                  <a:pt x="96754" y="7932"/>
                </a:lnTo>
                <a:lnTo>
                  <a:pt x="98758" y="5940"/>
                </a:lnTo>
                <a:lnTo>
                  <a:pt x="987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296546" y="4040123"/>
            <a:ext cx="140335" cy="128905"/>
          </a:xfrm>
          <a:custGeom>
            <a:avLst/>
            <a:gdLst/>
            <a:ahLst/>
            <a:cxnLst/>
            <a:rect l="l" t="t" r="r" b="b"/>
            <a:pathLst>
              <a:path w="140335" h="128904">
                <a:moveTo>
                  <a:pt x="140224" y="0"/>
                </a:moveTo>
                <a:lnTo>
                  <a:pt x="132311" y="1991"/>
                </a:lnTo>
                <a:lnTo>
                  <a:pt x="116519" y="9924"/>
                </a:lnTo>
                <a:lnTo>
                  <a:pt x="110576" y="11881"/>
                </a:lnTo>
                <a:lnTo>
                  <a:pt x="98758" y="17822"/>
                </a:lnTo>
                <a:lnTo>
                  <a:pt x="92814" y="19814"/>
                </a:lnTo>
                <a:lnTo>
                  <a:pt x="80962" y="25755"/>
                </a:lnTo>
                <a:lnTo>
                  <a:pt x="75053" y="27747"/>
                </a:lnTo>
                <a:lnTo>
                  <a:pt x="63201" y="33687"/>
                </a:lnTo>
                <a:lnTo>
                  <a:pt x="57292" y="35679"/>
                </a:lnTo>
                <a:lnTo>
                  <a:pt x="45439" y="41620"/>
                </a:lnTo>
                <a:lnTo>
                  <a:pt x="39496" y="43577"/>
                </a:lnTo>
                <a:lnTo>
                  <a:pt x="27644" y="49518"/>
                </a:lnTo>
                <a:lnTo>
                  <a:pt x="21735" y="51510"/>
                </a:lnTo>
                <a:lnTo>
                  <a:pt x="9882" y="57451"/>
                </a:lnTo>
                <a:lnTo>
                  <a:pt x="3973" y="59443"/>
                </a:lnTo>
                <a:lnTo>
                  <a:pt x="2004" y="59443"/>
                </a:lnTo>
                <a:lnTo>
                  <a:pt x="2004" y="63391"/>
                </a:lnTo>
                <a:lnTo>
                  <a:pt x="0" y="65383"/>
                </a:lnTo>
                <a:lnTo>
                  <a:pt x="3973" y="69332"/>
                </a:lnTo>
                <a:lnTo>
                  <a:pt x="9882" y="71324"/>
                </a:lnTo>
                <a:lnTo>
                  <a:pt x="29648" y="81249"/>
                </a:lnTo>
                <a:lnTo>
                  <a:pt x="35557" y="83206"/>
                </a:lnTo>
                <a:lnTo>
                  <a:pt x="55288" y="93131"/>
                </a:lnTo>
                <a:lnTo>
                  <a:pt x="61231" y="95087"/>
                </a:lnTo>
                <a:lnTo>
                  <a:pt x="80962" y="105012"/>
                </a:lnTo>
                <a:lnTo>
                  <a:pt x="86906" y="107004"/>
                </a:lnTo>
                <a:lnTo>
                  <a:pt x="106636" y="116894"/>
                </a:lnTo>
                <a:lnTo>
                  <a:pt x="112580" y="118886"/>
                </a:lnTo>
                <a:lnTo>
                  <a:pt x="132311" y="128775"/>
                </a:lnTo>
                <a:lnTo>
                  <a:pt x="140224" y="128775"/>
                </a:lnTo>
                <a:lnTo>
                  <a:pt x="140224" y="120843"/>
                </a:lnTo>
                <a:lnTo>
                  <a:pt x="136250" y="120843"/>
                </a:lnTo>
                <a:lnTo>
                  <a:pt x="120458" y="112945"/>
                </a:lnTo>
                <a:lnTo>
                  <a:pt x="114550" y="110953"/>
                </a:lnTo>
                <a:lnTo>
                  <a:pt x="98758" y="103020"/>
                </a:lnTo>
                <a:lnTo>
                  <a:pt x="92814" y="101028"/>
                </a:lnTo>
                <a:lnTo>
                  <a:pt x="80962" y="95087"/>
                </a:lnTo>
                <a:lnTo>
                  <a:pt x="75053" y="93131"/>
                </a:lnTo>
                <a:lnTo>
                  <a:pt x="59261" y="85198"/>
                </a:lnTo>
                <a:lnTo>
                  <a:pt x="53318" y="83206"/>
                </a:lnTo>
                <a:lnTo>
                  <a:pt x="37526" y="75273"/>
                </a:lnTo>
                <a:lnTo>
                  <a:pt x="31617" y="73316"/>
                </a:lnTo>
                <a:lnTo>
                  <a:pt x="19765" y="67375"/>
                </a:lnTo>
                <a:lnTo>
                  <a:pt x="13822" y="65383"/>
                </a:lnTo>
                <a:lnTo>
                  <a:pt x="19765" y="63391"/>
                </a:lnTo>
                <a:lnTo>
                  <a:pt x="43470" y="51510"/>
                </a:lnTo>
                <a:lnTo>
                  <a:pt x="49379" y="49518"/>
                </a:lnTo>
                <a:lnTo>
                  <a:pt x="73083" y="37636"/>
                </a:lnTo>
                <a:lnTo>
                  <a:pt x="78992" y="35679"/>
                </a:lnTo>
                <a:lnTo>
                  <a:pt x="102697" y="23763"/>
                </a:lnTo>
                <a:lnTo>
                  <a:pt x="108606" y="21806"/>
                </a:lnTo>
                <a:lnTo>
                  <a:pt x="140224" y="5940"/>
                </a:lnTo>
                <a:lnTo>
                  <a:pt x="14022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31520" y="4006435"/>
            <a:ext cx="97155" cy="160655"/>
          </a:xfrm>
          <a:custGeom>
            <a:avLst/>
            <a:gdLst/>
            <a:ahLst/>
            <a:cxnLst/>
            <a:rect l="l" t="t" r="r" b="b"/>
            <a:pathLst>
              <a:path w="97155" h="160654">
                <a:moveTo>
                  <a:pt x="21735" y="25755"/>
                </a:moveTo>
                <a:lnTo>
                  <a:pt x="9882" y="25755"/>
                </a:lnTo>
                <a:lnTo>
                  <a:pt x="9882" y="31695"/>
                </a:lnTo>
                <a:lnTo>
                  <a:pt x="7913" y="31695"/>
                </a:lnTo>
                <a:lnTo>
                  <a:pt x="7913" y="35679"/>
                </a:lnTo>
                <a:lnTo>
                  <a:pt x="5943" y="35679"/>
                </a:lnTo>
                <a:lnTo>
                  <a:pt x="5943" y="41620"/>
                </a:lnTo>
                <a:lnTo>
                  <a:pt x="3973" y="41620"/>
                </a:lnTo>
                <a:lnTo>
                  <a:pt x="3973" y="49553"/>
                </a:lnTo>
                <a:lnTo>
                  <a:pt x="2004" y="49553"/>
                </a:lnTo>
                <a:lnTo>
                  <a:pt x="2004" y="79257"/>
                </a:lnTo>
                <a:lnTo>
                  <a:pt x="0" y="81249"/>
                </a:lnTo>
                <a:lnTo>
                  <a:pt x="2004" y="112945"/>
                </a:lnTo>
                <a:lnTo>
                  <a:pt x="3973" y="120878"/>
                </a:lnTo>
                <a:lnTo>
                  <a:pt x="9882" y="138700"/>
                </a:lnTo>
                <a:lnTo>
                  <a:pt x="13822" y="142649"/>
                </a:lnTo>
                <a:lnTo>
                  <a:pt x="15826" y="146633"/>
                </a:lnTo>
                <a:lnTo>
                  <a:pt x="19765" y="150582"/>
                </a:lnTo>
                <a:lnTo>
                  <a:pt x="23704" y="152574"/>
                </a:lnTo>
                <a:lnTo>
                  <a:pt x="27644" y="156523"/>
                </a:lnTo>
                <a:lnTo>
                  <a:pt x="31617" y="158514"/>
                </a:lnTo>
                <a:lnTo>
                  <a:pt x="37526" y="160471"/>
                </a:lnTo>
                <a:lnTo>
                  <a:pt x="63201" y="160471"/>
                </a:lnTo>
                <a:lnTo>
                  <a:pt x="71079" y="156523"/>
                </a:lnTo>
                <a:lnTo>
                  <a:pt x="41466" y="156523"/>
                </a:lnTo>
                <a:lnTo>
                  <a:pt x="33587" y="152574"/>
                </a:lnTo>
                <a:lnTo>
                  <a:pt x="31617" y="148590"/>
                </a:lnTo>
                <a:lnTo>
                  <a:pt x="27644" y="144641"/>
                </a:lnTo>
                <a:lnTo>
                  <a:pt x="23704" y="136708"/>
                </a:lnTo>
                <a:lnTo>
                  <a:pt x="21735" y="128775"/>
                </a:lnTo>
                <a:lnTo>
                  <a:pt x="19765" y="112945"/>
                </a:lnTo>
                <a:lnTo>
                  <a:pt x="17795" y="79257"/>
                </a:lnTo>
                <a:lnTo>
                  <a:pt x="19765" y="77265"/>
                </a:lnTo>
                <a:lnTo>
                  <a:pt x="19765" y="39628"/>
                </a:lnTo>
                <a:lnTo>
                  <a:pt x="21735" y="39628"/>
                </a:lnTo>
                <a:lnTo>
                  <a:pt x="21735" y="25755"/>
                </a:lnTo>
                <a:close/>
              </a:path>
              <a:path w="97155" h="160654">
                <a:moveTo>
                  <a:pt x="84936" y="138700"/>
                </a:moveTo>
                <a:lnTo>
                  <a:pt x="73083" y="138700"/>
                </a:lnTo>
                <a:lnTo>
                  <a:pt x="73083" y="142649"/>
                </a:lnTo>
                <a:lnTo>
                  <a:pt x="71114" y="144641"/>
                </a:lnTo>
                <a:lnTo>
                  <a:pt x="69110" y="144641"/>
                </a:lnTo>
                <a:lnTo>
                  <a:pt x="69110" y="148590"/>
                </a:lnTo>
                <a:lnTo>
                  <a:pt x="63201" y="154531"/>
                </a:lnTo>
                <a:lnTo>
                  <a:pt x="59261" y="156523"/>
                </a:lnTo>
                <a:lnTo>
                  <a:pt x="71079" y="156523"/>
                </a:lnTo>
                <a:lnTo>
                  <a:pt x="75053" y="154531"/>
                </a:lnTo>
                <a:lnTo>
                  <a:pt x="82932" y="146633"/>
                </a:lnTo>
                <a:lnTo>
                  <a:pt x="82932" y="142649"/>
                </a:lnTo>
                <a:lnTo>
                  <a:pt x="84936" y="142649"/>
                </a:lnTo>
                <a:lnTo>
                  <a:pt x="84936" y="138700"/>
                </a:lnTo>
                <a:close/>
              </a:path>
              <a:path w="97155" h="160654">
                <a:moveTo>
                  <a:pt x="90845" y="124827"/>
                </a:moveTo>
                <a:lnTo>
                  <a:pt x="77023" y="124827"/>
                </a:lnTo>
                <a:lnTo>
                  <a:pt x="77023" y="132759"/>
                </a:lnTo>
                <a:lnTo>
                  <a:pt x="75053" y="132759"/>
                </a:lnTo>
                <a:lnTo>
                  <a:pt x="75053" y="138700"/>
                </a:lnTo>
                <a:lnTo>
                  <a:pt x="86906" y="138700"/>
                </a:lnTo>
                <a:lnTo>
                  <a:pt x="86906" y="134716"/>
                </a:lnTo>
                <a:lnTo>
                  <a:pt x="88875" y="134716"/>
                </a:lnTo>
                <a:lnTo>
                  <a:pt x="88875" y="130767"/>
                </a:lnTo>
                <a:lnTo>
                  <a:pt x="90845" y="130767"/>
                </a:lnTo>
                <a:lnTo>
                  <a:pt x="90845" y="124827"/>
                </a:lnTo>
                <a:close/>
              </a:path>
              <a:path w="97155" h="160654">
                <a:moveTo>
                  <a:pt x="71114" y="5940"/>
                </a:moveTo>
                <a:lnTo>
                  <a:pt x="59261" y="5940"/>
                </a:lnTo>
                <a:lnTo>
                  <a:pt x="59261" y="7932"/>
                </a:lnTo>
                <a:lnTo>
                  <a:pt x="63201" y="9924"/>
                </a:lnTo>
                <a:lnTo>
                  <a:pt x="69110" y="15865"/>
                </a:lnTo>
                <a:lnTo>
                  <a:pt x="71114" y="19814"/>
                </a:lnTo>
                <a:lnTo>
                  <a:pt x="75053" y="31695"/>
                </a:lnTo>
                <a:lnTo>
                  <a:pt x="77023" y="39628"/>
                </a:lnTo>
                <a:lnTo>
                  <a:pt x="78992" y="124827"/>
                </a:lnTo>
                <a:lnTo>
                  <a:pt x="92814" y="124827"/>
                </a:lnTo>
                <a:lnTo>
                  <a:pt x="92814" y="120878"/>
                </a:lnTo>
                <a:lnTo>
                  <a:pt x="94784" y="120878"/>
                </a:lnTo>
                <a:lnTo>
                  <a:pt x="94784" y="110953"/>
                </a:lnTo>
                <a:lnTo>
                  <a:pt x="96754" y="110953"/>
                </a:lnTo>
                <a:lnTo>
                  <a:pt x="94784" y="51510"/>
                </a:lnTo>
                <a:lnTo>
                  <a:pt x="90845" y="35679"/>
                </a:lnTo>
                <a:lnTo>
                  <a:pt x="88875" y="29739"/>
                </a:lnTo>
                <a:lnTo>
                  <a:pt x="84936" y="21806"/>
                </a:lnTo>
                <a:lnTo>
                  <a:pt x="82932" y="19814"/>
                </a:lnTo>
                <a:lnTo>
                  <a:pt x="80962" y="15865"/>
                </a:lnTo>
                <a:lnTo>
                  <a:pt x="71114" y="5940"/>
                </a:lnTo>
                <a:close/>
              </a:path>
              <a:path w="97155" h="160654">
                <a:moveTo>
                  <a:pt x="61231" y="0"/>
                </a:moveTo>
                <a:lnTo>
                  <a:pt x="37526" y="1991"/>
                </a:lnTo>
                <a:lnTo>
                  <a:pt x="25674" y="7932"/>
                </a:lnTo>
                <a:lnTo>
                  <a:pt x="17795" y="15865"/>
                </a:lnTo>
                <a:lnTo>
                  <a:pt x="15826" y="15865"/>
                </a:lnTo>
                <a:lnTo>
                  <a:pt x="15826" y="19814"/>
                </a:lnTo>
                <a:lnTo>
                  <a:pt x="13822" y="19814"/>
                </a:lnTo>
                <a:lnTo>
                  <a:pt x="13822" y="23798"/>
                </a:lnTo>
                <a:lnTo>
                  <a:pt x="11852" y="25755"/>
                </a:lnTo>
                <a:lnTo>
                  <a:pt x="23704" y="25755"/>
                </a:lnTo>
                <a:lnTo>
                  <a:pt x="23704" y="21806"/>
                </a:lnTo>
                <a:lnTo>
                  <a:pt x="25674" y="21806"/>
                </a:lnTo>
                <a:lnTo>
                  <a:pt x="25674" y="17857"/>
                </a:lnTo>
                <a:lnTo>
                  <a:pt x="27644" y="17857"/>
                </a:lnTo>
                <a:lnTo>
                  <a:pt x="35557" y="9924"/>
                </a:lnTo>
                <a:lnTo>
                  <a:pt x="39496" y="7932"/>
                </a:lnTo>
                <a:lnTo>
                  <a:pt x="59261" y="5940"/>
                </a:lnTo>
                <a:lnTo>
                  <a:pt x="71114" y="5940"/>
                </a:lnTo>
                <a:lnTo>
                  <a:pt x="67140" y="3983"/>
                </a:lnTo>
                <a:lnTo>
                  <a:pt x="61231" y="1991"/>
                </a:lnTo>
                <a:lnTo>
                  <a:pt x="6123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544247" y="4351174"/>
            <a:ext cx="97155" cy="160655"/>
          </a:xfrm>
          <a:custGeom>
            <a:avLst/>
            <a:gdLst/>
            <a:ahLst/>
            <a:cxnLst/>
            <a:rect l="l" t="t" r="r" b="b"/>
            <a:pathLst>
              <a:path w="97155" h="160654">
                <a:moveTo>
                  <a:pt x="19730" y="39625"/>
                </a:moveTo>
                <a:lnTo>
                  <a:pt x="3939" y="39625"/>
                </a:lnTo>
                <a:lnTo>
                  <a:pt x="3939" y="47547"/>
                </a:lnTo>
                <a:lnTo>
                  <a:pt x="1969" y="47547"/>
                </a:lnTo>
                <a:lnTo>
                  <a:pt x="1969" y="79246"/>
                </a:lnTo>
                <a:lnTo>
                  <a:pt x="0" y="81228"/>
                </a:lnTo>
                <a:lnTo>
                  <a:pt x="1969" y="110946"/>
                </a:lnTo>
                <a:lnTo>
                  <a:pt x="5908" y="126797"/>
                </a:lnTo>
                <a:lnTo>
                  <a:pt x="9882" y="138683"/>
                </a:lnTo>
                <a:lnTo>
                  <a:pt x="13822" y="142645"/>
                </a:lnTo>
                <a:lnTo>
                  <a:pt x="15791" y="146608"/>
                </a:lnTo>
                <a:lnTo>
                  <a:pt x="21735" y="152553"/>
                </a:lnTo>
                <a:lnTo>
                  <a:pt x="25674" y="154534"/>
                </a:lnTo>
                <a:lnTo>
                  <a:pt x="27644" y="156516"/>
                </a:lnTo>
                <a:lnTo>
                  <a:pt x="31583" y="158493"/>
                </a:lnTo>
                <a:lnTo>
                  <a:pt x="37526" y="160475"/>
                </a:lnTo>
                <a:lnTo>
                  <a:pt x="61197" y="160475"/>
                </a:lnTo>
                <a:lnTo>
                  <a:pt x="73049" y="154534"/>
                </a:lnTo>
                <a:lnTo>
                  <a:pt x="41466" y="154534"/>
                </a:lnTo>
                <a:lnTo>
                  <a:pt x="33552" y="150571"/>
                </a:lnTo>
                <a:lnTo>
                  <a:pt x="31583" y="146608"/>
                </a:lnTo>
                <a:lnTo>
                  <a:pt x="27644" y="142645"/>
                </a:lnTo>
                <a:lnTo>
                  <a:pt x="23704" y="134720"/>
                </a:lnTo>
                <a:lnTo>
                  <a:pt x="21735" y="126797"/>
                </a:lnTo>
                <a:lnTo>
                  <a:pt x="19730" y="112927"/>
                </a:lnTo>
                <a:lnTo>
                  <a:pt x="17761" y="77265"/>
                </a:lnTo>
                <a:lnTo>
                  <a:pt x="19730" y="75284"/>
                </a:lnTo>
                <a:lnTo>
                  <a:pt x="19730" y="39625"/>
                </a:lnTo>
                <a:close/>
              </a:path>
              <a:path w="97155" h="160654">
                <a:moveTo>
                  <a:pt x="90845" y="124816"/>
                </a:moveTo>
                <a:lnTo>
                  <a:pt x="75019" y="124816"/>
                </a:lnTo>
                <a:lnTo>
                  <a:pt x="75019" y="134720"/>
                </a:lnTo>
                <a:lnTo>
                  <a:pt x="73049" y="134720"/>
                </a:lnTo>
                <a:lnTo>
                  <a:pt x="73049" y="138683"/>
                </a:lnTo>
                <a:lnTo>
                  <a:pt x="71079" y="138683"/>
                </a:lnTo>
                <a:lnTo>
                  <a:pt x="71079" y="142645"/>
                </a:lnTo>
                <a:lnTo>
                  <a:pt x="69110" y="144627"/>
                </a:lnTo>
                <a:lnTo>
                  <a:pt x="67140" y="144627"/>
                </a:lnTo>
                <a:lnTo>
                  <a:pt x="67140" y="148590"/>
                </a:lnTo>
                <a:lnTo>
                  <a:pt x="65170" y="150571"/>
                </a:lnTo>
                <a:lnTo>
                  <a:pt x="57257" y="154534"/>
                </a:lnTo>
                <a:lnTo>
                  <a:pt x="73049" y="154534"/>
                </a:lnTo>
                <a:lnTo>
                  <a:pt x="82932" y="144627"/>
                </a:lnTo>
                <a:lnTo>
                  <a:pt x="82932" y="140664"/>
                </a:lnTo>
                <a:lnTo>
                  <a:pt x="84901" y="140664"/>
                </a:lnTo>
                <a:lnTo>
                  <a:pt x="84901" y="136701"/>
                </a:lnTo>
                <a:lnTo>
                  <a:pt x="86871" y="136701"/>
                </a:lnTo>
                <a:lnTo>
                  <a:pt x="86871" y="132738"/>
                </a:lnTo>
                <a:lnTo>
                  <a:pt x="88841" y="132738"/>
                </a:lnTo>
                <a:lnTo>
                  <a:pt x="88841" y="128779"/>
                </a:lnTo>
                <a:lnTo>
                  <a:pt x="90845" y="128779"/>
                </a:lnTo>
                <a:lnTo>
                  <a:pt x="90845" y="124816"/>
                </a:lnTo>
                <a:close/>
              </a:path>
              <a:path w="97155" h="160654">
                <a:moveTo>
                  <a:pt x="67140" y="3962"/>
                </a:moveTo>
                <a:lnTo>
                  <a:pt x="57257" y="3962"/>
                </a:lnTo>
                <a:lnTo>
                  <a:pt x="57257" y="5944"/>
                </a:lnTo>
                <a:lnTo>
                  <a:pt x="65170" y="9907"/>
                </a:lnTo>
                <a:lnTo>
                  <a:pt x="69110" y="13870"/>
                </a:lnTo>
                <a:lnTo>
                  <a:pt x="71079" y="17832"/>
                </a:lnTo>
                <a:lnTo>
                  <a:pt x="75019" y="29718"/>
                </a:lnTo>
                <a:lnTo>
                  <a:pt x="77023" y="41606"/>
                </a:lnTo>
                <a:lnTo>
                  <a:pt x="78992" y="110946"/>
                </a:lnTo>
                <a:lnTo>
                  <a:pt x="77023" y="110946"/>
                </a:lnTo>
                <a:lnTo>
                  <a:pt x="77023" y="124816"/>
                </a:lnTo>
                <a:lnTo>
                  <a:pt x="92814" y="124816"/>
                </a:lnTo>
                <a:lnTo>
                  <a:pt x="92814" y="118872"/>
                </a:lnTo>
                <a:lnTo>
                  <a:pt x="94784" y="118872"/>
                </a:lnTo>
                <a:lnTo>
                  <a:pt x="94784" y="108965"/>
                </a:lnTo>
                <a:lnTo>
                  <a:pt x="96754" y="108965"/>
                </a:lnTo>
                <a:lnTo>
                  <a:pt x="94784" y="51510"/>
                </a:lnTo>
                <a:lnTo>
                  <a:pt x="82932" y="17832"/>
                </a:lnTo>
                <a:lnTo>
                  <a:pt x="80962" y="13870"/>
                </a:lnTo>
                <a:lnTo>
                  <a:pt x="77023" y="9907"/>
                </a:lnTo>
                <a:lnTo>
                  <a:pt x="73049" y="7925"/>
                </a:lnTo>
                <a:lnTo>
                  <a:pt x="71079" y="5944"/>
                </a:lnTo>
                <a:lnTo>
                  <a:pt x="67140" y="3962"/>
                </a:lnTo>
                <a:close/>
              </a:path>
              <a:path w="97155" h="160654">
                <a:moveTo>
                  <a:pt x="25674" y="17832"/>
                </a:moveTo>
                <a:lnTo>
                  <a:pt x="13822" y="17832"/>
                </a:lnTo>
                <a:lnTo>
                  <a:pt x="13822" y="21792"/>
                </a:lnTo>
                <a:lnTo>
                  <a:pt x="11852" y="23773"/>
                </a:lnTo>
                <a:lnTo>
                  <a:pt x="9882" y="23773"/>
                </a:lnTo>
                <a:lnTo>
                  <a:pt x="9882" y="29718"/>
                </a:lnTo>
                <a:lnTo>
                  <a:pt x="7913" y="29718"/>
                </a:lnTo>
                <a:lnTo>
                  <a:pt x="7913" y="33680"/>
                </a:lnTo>
                <a:lnTo>
                  <a:pt x="5908" y="33680"/>
                </a:lnTo>
                <a:lnTo>
                  <a:pt x="5908" y="39625"/>
                </a:lnTo>
                <a:lnTo>
                  <a:pt x="21735" y="39625"/>
                </a:lnTo>
                <a:lnTo>
                  <a:pt x="21735" y="25755"/>
                </a:lnTo>
                <a:lnTo>
                  <a:pt x="23704" y="25755"/>
                </a:lnTo>
                <a:lnTo>
                  <a:pt x="23704" y="21792"/>
                </a:lnTo>
                <a:lnTo>
                  <a:pt x="25674" y="21792"/>
                </a:lnTo>
                <a:lnTo>
                  <a:pt x="25674" y="17832"/>
                </a:lnTo>
                <a:close/>
              </a:path>
              <a:path w="97155" h="160654">
                <a:moveTo>
                  <a:pt x="61197" y="0"/>
                </a:moveTo>
                <a:lnTo>
                  <a:pt x="37526" y="1981"/>
                </a:lnTo>
                <a:lnTo>
                  <a:pt x="31583" y="3962"/>
                </a:lnTo>
                <a:lnTo>
                  <a:pt x="27644" y="5944"/>
                </a:lnTo>
                <a:lnTo>
                  <a:pt x="23704" y="9907"/>
                </a:lnTo>
                <a:lnTo>
                  <a:pt x="19730" y="11888"/>
                </a:lnTo>
                <a:lnTo>
                  <a:pt x="17761" y="11888"/>
                </a:lnTo>
                <a:lnTo>
                  <a:pt x="17761" y="15851"/>
                </a:lnTo>
                <a:lnTo>
                  <a:pt x="15791" y="17832"/>
                </a:lnTo>
                <a:lnTo>
                  <a:pt x="27644" y="17832"/>
                </a:lnTo>
                <a:lnTo>
                  <a:pt x="27644" y="13870"/>
                </a:lnTo>
                <a:lnTo>
                  <a:pt x="29613" y="13870"/>
                </a:lnTo>
                <a:lnTo>
                  <a:pt x="33552" y="9907"/>
                </a:lnTo>
                <a:lnTo>
                  <a:pt x="37526" y="7925"/>
                </a:lnTo>
                <a:lnTo>
                  <a:pt x="39496" y="5944"/>
                </a:lnTo>
                <a:lnTo>
                  <a:pt x="57257" y="3962"/>
                </a:lnTo>
                <a:lnTo>
                  <a:pt x="67140" y="3962"/>
                </a:lnTo>
                <a:lnTo>
                  <a:pt x="61197" y="1981"/>
                </a:lnTo>
                <a:lnTo>
                  <a:pt x="611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887829" y="4313046"/>
            <a:ext cx="2274465" cy="3557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15765" y="3790951"/>
            <a:ext cx="587375" cy="354965"/>
          </a:xfrm>
          <a:custGeom>
            <a:avLst/>
            <a:gdLst/>
            <a:ahLst/>
            <a:cxnLst/>
            <a:rect l="l" t="t" r="r" b="b"/>
            <a:pathLst>
              <a:path w="587375" h="354964">
                <a:moveTo>
                  <a:pt x="507" y="334263"/>
                </a:moveTo>
                <a:lnTo>
                  <a:pt x="0" y="354075"/>
                </a:lnTo>
                <a:lnTo>
                  <a:pt x="19430" y="354456"/>
                </a:lnTo>
                <a:lnTo>
                  <a:pt x="39877" y="354075"/>
                </a:lnTo>
                <a:lnTo>
                  <a:pt x="82549" y="351789"/>
                </a:lnTo>
                <a:lnTo>
                  <a:pt x="127634" y="346836"/>
                </a:lnTo>
                <a:lnTo>
                  <a:pt x="174370" y="338454"/>
                </a:lnTo>
                <a:lnTo>
                  <a:pt x="191841" y="334644"/>
                </a:lnTo>
                <a:lnTo>
                  <a:pt x="19303" y="334644"/>
                </a:lnTo>
                <a:lnTo>
                  <a:pt x="19537" y="334642"/>
                </a:lnTo>
                <a:lnTo>
                  <a:pt x="507" y="334263"/>
                </a:lnTo>
                <a:close/>
              </a:path>
              <a:path w="587375" h="354964">
                <a:moveTo>
                  <a:pt x="19537" y="334642"/>
                </a:moveTo>
                <a:lnTo>
                  <a:pt x="19303" y="334644"/>
                </a:lnTo>
                <a:lnTo>
                  <a:pt x="19684" y="334644"/>
                </a:lnTo>
                <a:lnTo>
                  <a:pt x="19537" y="334642"/>
                </a:lnTo>
                <a:close/>
              </a:path>
              <a:path w="587375" h="354964">
                <a:moveTo>
                  <a:pt x="102742" y="329945"/>
                </a:moveTo>
                <a:lnTo>
                  <a:pt x="80898" y="332104"/>
                </a:lnTo>
                <a:lnTo>
                  <a:pt x="59689" y="333628"/>
                </a:lnTo>
                <a:lnTo>
                  <a:pt x="59943" y="333628"/>
                </a:lnTo>
                <a:lnTo>
                  <a:pt x="39242" y="334390"/>
                </a:lnTo>
                <a:lnTo>
                  <a:pt x="39496" y="334390"/>
                </a:lnTo>
                <a:lnTo>
                  <a:pt x="19537" y="334642"/>
                </a:lnTo>
                <a:lnTo>
                  <a:pt x="191854" y="334642"/>
                </a:lnTo>
                <a:lnTo>
                  <a:pt x="198246" y="333247"/>
                </a:lnTo>
                <a:lnTo>
                  <a:pt x="210013" y="330072"/>
                </a:lnTo>
                <a:lnTo>
                  <a:pt x="102488" y="330072"/>
                </a:lnTo>
                <a:lnTo>
                  <a:pt x="102742" y="329945"/>
                </a:lnTo>
                <a:close/>
              </a:path>
              <a:path w="587375" h="354964">
                <a:moveTo>
                  <a:pt x="147573" y="323468"/>
                </a:moveTo>
                <a:lnTo>
                  <a:pt x="124586" y="327151"/>
                </a:lnTo>
                <a:lnTo>
                  <a:pt x="124967" y="327151"/>
                </a:lnTo>
                <a:lnTo>
                  <a:pt x="102488" y="330072"/>
                </a:lnTo>
                <a:lnTo>
                  <a:pt x="210013" y="330072"/>
                </a:lnTo>
                <a:lnTo>
                  <a:pt x="222249" y="326770"/>
                </a:lnTo>
                <a:lnTo>
                  <a:pt x="232889" y="323595"/>
                </a:lnTo>
                <a:lnTo>
                  <a:pt x="147192" y="323595"/>
                </a:lnTo>
                <a:lnTo>
                  <a:pt x="147573" y="323468"/>
                </a:lnTo>
                <a:close/>
              </a:path>
              <a:path w="587375" h="354964">
                <a:moveTo>
                  <a:pt x="170433" y="319023"/>
                </a:moveTo>
                <a:lnTo>
                  <a:pt x="147192" y="323595"/>
                </a:lnTo>
                <a:lnTo>
                  <a:pt x="232889" y="323595"/>
                </a:lnTo>
                <a:lnTo>
                  <a:pt x="246506" y="319531"/>
                </a:lnTo>
                <a:lnTo>
                  <a:pt x="247644" y="319150"/>
                </a:lnTo>
                <a:lnTo>
                  <a:pt x="170179" y="319150"/>
                </a:lnTo>
                <a:lnTo>
                  <a:pt x="170433" y="319023"/>
                </a:lnTo>
                <a:close/>
              </a:path>
              <a:path w="587375" h="354964">
                <a:moveTo>
                  <a:pt x="217042" y="307720"/>
                </a:moveTo>
                <a:lnTo>
                  <a:pt x="193420" y="313943"/>
                </a:lnTo>
                <a:lnTo>
                  <a:pt x="193801" y="313943"/>
                </a:lnTo>
                <a:lnTo>
                  <a:pt x="170179" y="319150"/>
                </a:lnTo>
                <a:lnTo>
                  <a:pt x="247644" y="319150"/>
                </a:lnTo>
                <a:lnTo>
                  <a:pt x="270763" y="311403"/>
                </a:lnTo>
                <a:lnTo>
                  <a:pt x="280068" y="307847"/>
                </a:lnTo>
                <a:lnTo>
                  <a:pt x="216788" y="307847"/>
                </a:lnTo>
                <a:lnTo>
                  <a:pt x="217042" y="307720"/>
                </a:lnTo>
                <a:close/>
              </a:path>
              <a:path w="587375" h="354964">
                <a:moveTo>
                  <a:pt x="298570" y="300608"/>
                </a:moveTo>
                <a:lnTo>
                  <a:pt x="240664" y="300608"/>
                </a:lnTo>
                <a:lnTo>
                  <a:pt x="216788" y="307847"/>
                </a:lnTo>
                <a:lnTo>
                  <a:pt x="280068" y="307847"/>
                </a:lnTo>
                <a:lnTo>
                  <a:pt x="295020" y="302132"/>
                </a:lnTo>
                <a:lnTo>
                  <a:pt x="298570" y="300608"/>
                </a:lnTo>
                <a:close/>
              </a:path>
              <a:path w="587375" h="354964">
                <a:moveTo>
                  <a:pt x="317207" y="292607"/>
                </a:moveTo>
                <a:lnTo>
                  <a:pt x="264286" y="292607"/>
                </a:lnTo>
                <a:lnTo>
                  <a:pt x="240608" y="300626"/>
                </a:lnTo>
                <a:lnTo>
                  <a:pt x="298570" y="300608"/>
                </a:lnTo>
                <a:lnTo>
                  <a:pt x="317207" y="292607"/>
                </a:lnTo>
                <a:close/>
              </a:path>
              <a:path w="587375" h="354964">
                <a:moveTo>
                  <a:pt x="287781" y="283590"/>
                </a:moveTo>
                <a:lnTo>
                  <a:pt x="263905" y="292734"/>
                </a:lnTo>
                <a:lnTo>
                  <a:pt x="264286" y="292607"/>
                </a:lnTo>
                <a:lnTo>
                  <a:pt x="317207" y="292607"/>
                </a:lnTo>
                <a:lnTo>
                  <a:pt x="319277" y="291718"/>
                </a:lnTo>
                <a:lnTo>
                  <a:pt x="335631" y="283844"/>
                </a:lnTo>
                <a:lnTo>
                  <a:pt x="287400" y="283844"/>
                </a:lnTo>
                <a:lnTo>
                  <a:pt x="287781" y="283590"/>
                </a:lnTo>
                <a:close/>
              </a:path>
              <a:path w="587375" h="354964">
                <a:moveTo>
                  <a:pt x="311276" y="273557"/>
                </a:moveTo>
                <a:lnTo>
                  <a:pt x="287400" y="283844"/>
                </a:lnTo>
                <a:lnTo>
                  <a:pt x="335631" y="283844"/>
                </a:lnTo>
                <a:lnTo>
                  <a:pt x="343280" y="280161"/>
                </a:lnTo>
                <a:lnTo>
                  <a:pt x="355233" y="273811"/>
                </a:lnTo>
                <a:lnTo>
                  <a:pt x="310895" y="273811"/>
                </a:lnTo>
                <a:lnTo>
                  <a:pt x="311276" y="273557"/>
                </a:lnTo>
                <a:close/>
              </a:path>
              <a:path w="587375" h="354964">
                <a:moveTo>
                  <a:pt x="334517" y="262381"/>
                </a:moveTo>
                <a:lnTo>
                  <a:pt x="310895" y="273811"/>
                </a:lnTo>
                <a:lnTo>
                  <a:pt x="355233" y="273811"/>
                </a:lnTo>
                <a:lnTo>
                  <a:pt x="367664" y="267207"/>
                </a:lnTo>
                <a:lnTo>
                  <a:pt x="373279" y="262635"/>
                </a:lnTo>
                <a:lnTo>
                  <a:pt x="334136" y="262635"/>
                </a:lnTo>
                <a:lnTo>
                  <a:pt x="334517" y="262381"/>
                </a:lnTo>
                <a:close/>
              </a:path>
              <a:path w="587375" h="354964">
                <a:moveTo>
                  <a:pt x="356700" y="250618"/>
                </a:moveTo>
                <a:lnTo>
                  <a:pt x="334136" y="262635"/>
                </a:lnTo>
                <a:lnTo>
                  <a:pt x="373279" y="262635"/>
                </a:lnTo>
                <a:lnTo>
                  <a:pt x="387315" y="251205"/>
                </a:lnTo>
                <a:lnTo>
                  <a:pt x="355980" y="251205"/>
                </a:lnTo>
                <a:lnTo>
                  <a:pt x="356700" y="250618"/>
                </a:lnTo>
                <a:close/>
              </a:path>
              <a:path w="587375" h="354964">
                <a:moveTo>
                  <a:pt x="357504" y="250189"/>
                </a:moveTo>
                <a:lnTo>
                  <a:pt x="356700" y="250618"/>
                </a:lnTo>
                <a:lnTo>
                  <a:pt x="355980" y="251205"/>
                </a:lnTo>
                <a:lnTo>
                  <a:pt x="357504" y="250189"/>
                </a:lnTo>
                <a:close/>
              </a:path>
              <a:path w="587375" h="354964">
                <a:moveTo>
                  <a:pt x="388562" y="250189"/>
                </a:moveTo>
                <a:lnTo>
                  <a:pt x="357504" y="250189"/>
                </a:lnTo>
                <a:lnTo>
                  <a:pt x="355980" y="251205"/>
                </a:lnTo>
                <a:lnTo>
                  <a:pt x="387315" y="251205"/>
                </a:lnTo>
                <a:lnTo>
                  <a:pt x="388562" y="250189"/>
                </a:lnTo>
                <a:close/>
              </a:path>
              <a:path w="587375" h="354964">
                <a:moveTo>
                  <a:pt x="440793" y="202818"/>
                </a:moveTo>
                <a:lnTo>
                  <a:pt x="412495" y="202818"/>
                </a:lnTo>
                <a:lnTo>
                  <a:pt x="384682" y="227837"/>
                </a:lnTo>
                <a:lnTo>
                  <a:pt x="356700" y="250618"/>
                </a:lnTo>
                <a:lnTo>
                  <a:pt x="357504" y="250189"/>
                </a:lnTo>
                <a:lnTo>
                  <a:pt x="388562" y="250189"/>
                </a:lnTo>
                <a:lnTo>
                  <a:pt x="397763" y="242696"/>
                </a:lnTo>
                <a:lnTo>
                  <a:pt x="425830" y="217423"/>
                </a:lnTo>
                <a:lnTo>
                  <a:pt x="439546" y="204088"/>
                </a:lnTo>
                <a:lnTo>
                  <a:pt x="440793" y="202818"/>
                </a:lnTo>
                <a:close/>
              </a:path>
              <a:path w="587375" h="354964">
                <a:moveTo>
                  <a:pt x="385063" y="227456"/>
                </a:moveTo>
                <a:lnTo>
                  <a:pt x="384597" y="227837"/>
                </a:lnTo>
                <a:lnTo>
                  <a:pt x="385063" y="227456"/>
                </a:lnTo>
                <a:close/>
              </a:path>
              <a:path w="587375" h="354964">
                <a:moveTo>
                  <a:pt x="453374" y="189991"/>
                </a:moveTo>
                <a:lnTo>
                  <a:pt x="425703" y="189991"/>
                </a:lnTo>
                <a:lnTo>
                  <a:pt x="412114" y="203072"/>
                </a:lnTo>
                <a:lnTo>
                  <a:pt x="412495" y="202818"/>
                </a:lnTo>
                <a:lnTo>
                  <a:pt x="440793" y="202818"/>
                </a:lnTo>
                <a:lnTo>
                  <a:pt x="453374" y="189991"/>
                </a:lnTo>
                <a:close/>
              </a:path>
              <a:path w="587375" h="354964">
                <a:moveTo>
                  <a:pt x="478504" y="162305"/>
                </a:moveTo>
                <a:lnTo>
                  <a:pt x="452119" y="162305"/>
                </a:lnTo>
                <a:lnTo>
                  <a:pt x="438784" y="176656"/>
                </a:lnTo>
                <a:lnTo>
                  <a:pt x="425648" y="190044"/>
                </a:lnTo>
                <a:lnTo>
                  <a:pt x="453374" y="189991"/>
                </a:lnTo>
                <a:lnTo>
                  <a:pt x="466724" y="175767"/>
                </a:lnTo>
                <a:lnTo>
                  <a:pt x="478504" y="162305"/>
                </a:lnTo>
                <a:close/>
              </a:path>
              <a:path w="587375" h="354964">
                <a:moveTo>
                  <a:pt x="438911" y="176402"/>
                </a:moveTo>
                <a:lnTo>
                  <a:pt x="438665" y="176656"/>
                </a:lnTo>
                <a:lnTo>
                  <a:pt x="438911" y="176402"/>
                </a:lnTo>
                <a:close/>
              </a:path>
              <a:path w="587375" h="354964">
                <a:moveTo>
                  <a:pt x="491257" y="147446"/>
                </a:moveTo>
                <a:lnTo>
                  <a:pt x="465200" y="147446"/>
                </a:lnTo>
                <a:lnTo>
                  <a:pt x="451865" y="162559"/>
                </a:lnTo>
                <a:lnTo>
                  <a:pt x="452119" y="162305"/>
                </a:lnTo>
                <a:lnTo>
                  <a:pt x="478504" y="162305"/>
                </a:lnTo>
                <a:lnTo>
                  <a:pt x="480059" y="160527"/>
                </a:lnTo>
                <a:lnTo>
                  <a:pt x="491257" y="147446"/>
                </a:lnTo>
                <a:close/>
              </a:path>
              <a:path w="587375" h="354964">
                <a:moveTo>
                  <a:pt x="504046" y="131825"/>
                </a:moveTo>
                <a:lnTo>
                  <a:pt x="478535" y="131825"/>
                </a:lnTo>
                <a:lnTo>
                  <a:pt x="465073" y="147573"/>
                </a:lnTo>
                <a:lnTo>
                  <a:pt x="465200" y="147446"/>
                </a:lnTo>
                <a:lnTo>
                  <a:pt x="491257" y="147446"/>
                </a:lnTo>
                <a:lnTo>
                  <a:pt x="493648" y="144652"/>
                </a:lnTo>
                <a:lnTo>
                  <a:pt x="504046" y="131825"/>
                </a:lnTo>
                <a:close/>
              </a:path>
              <a:path w="587375" h="354964">
                <a:moveTo>
                  <a:pt x="516997" y="115442"/>
                </a:moveTo>
                <a:lnTo>
                  <a:pt x="491743" y="115442"/>
                </a:lnTo>
                <a:lnTo>
                  <a:pt x="478281" y="132079"/>
                </a:lnTo>
                <a:lnTo>
                  <a:pt x="478535" y="131825"/>
                </a:lnTo>
                <a:lnTo>
                  <a:pt x="504046" y="131825"/>
                </a:lnTo>
                <a:lnTo>
                  <a:pt x="507237" y="127888"/>
                </a:lnTo>
                <a:lnTo>
                  <a:pt x="516997" y="115442"/>
                </a:lnTo>
                <a:close/>
              </a:path>
              <a:path w="587375" h="354964">
                <a:moveTo>
                  <a:pt x="543825" y="79628"/>
                </a:moveTo>
                <a:lnTo>
                  <a:pt x="519302" y="79628"/>
                </a:lnTo>
                <a:lnTo>
                  <a:pt x="505205" y="98297"/>
                </a:lnTo>
                <a:lnTo>
                  <a:pt x="491616" y="115569"/>
                </a:lnTo>
                <a:lnTo>
                  <a:pt x="491743" y="115442"/>
                </a:lnTo>
                <a:lnTo>
                  <a:pt x="516997" y="115442"/>
                </a:lnTo>
                <a:lnTo>
                  <a:pt x="521080" y="110235"/>
                </a:lnTo>
                <a:lnTo>
                  <a:pt x="535177" y="91566"/>
                </a:lnTo>
                <a:lnTo>
                  <a:pt x="543825" y="79628"/>
                </a:lnTo>
                <a:close/>
              </a:path>
              <a:path w="587375" h="354964">
                <a:moveTo>
                  <a:pt x="505332" y="98043"/>
                </a:moveTo>
                <a:lnTo>
                  <a:pt x="505134" y="98297"/>
                </a:lnTo>
                <a:lnTo>
                  <a:pt x="505332" y="98043"/>
                </a:lnTo>
                <a:close/>
              </a:path>
              <a:path w="587375" h="354964">
                <a:moveTo>
                  <a:pt x="580465" y="46608"/>
                </a:moveTo>
                <a:lnTo>
                  <a:pt x="542797" y="46608"/>
                </a:lnTo>
                <a:lnTo>
                  <a:pt x="559053" y="57911"/>
                </a:lnTo>
                <a:lnTo>
                  <a:pt x="551902" y="68305"/>
                </a:lnTo>
                <a:lnTo>
                  <a:pt x="575182" y="84327"/>
                </a:lnTo>
                <a:lnTo>
                  <a:pt x="580465" y="46608"/>
                </a:lnTo>
                <a:close/>
              </a:path>
              <a:path w="587375" h="354964">
                <a:moveTo>
                  <a:pt x="540123" y="60197"/>
                </a:moveTo>
                <a:lnTo>
                  <a:pt x="533399" y="60197"/>
                </a:lnTo>
                <a:lnTo>
                  <a:pt x="519175" y="79755"/>
                </a:lnTo>
                <a:lnTo>
                  <a:pt x="519302" y="79628"/>
                </a:lnTo>
                <a:lnTo>
                  <a:pt x="543825" y="79628"/>
                </a:lnTo>
                <a:lnTo>
                  <a:pt x="549528" y="71754"/>
                </a:lnTo>
                <a:lnTo>
                  <a:pt x="551902" y="68305"/>
                </a:lnTo>
                <a:lnTo>
                  <a:pt x="540123" y="60197"/>
                </a:lnTo>
                <a:close/>
              </a:path>
              <a:path w="587375" h="354964">
                <a:moveTo>
                  <a:pt x="542797" y="46608"/>
                </a:moveTo>
                <a:lnTo>
                  <a:pt x="535548" y="57048"/>
                </a:lnTo>
                <a:lnTo>
                  <a:pt x="551902" y="68305"/>
                </a:lnTo>
                <a:lnTo>
                  <a:pt x="559053" y="57911"/>
                </a:lnTo>
                <a:lnTo>
                  <a:pt x="542797" y="46608"/>
                </a:lnTo>
                <a:close/>
              </a:path>
              <a:path w="587375" h="354964">
                <a:moveTo>
                  <a:pt x="535548" y="57048"/>
                </a:moveTo>
                <a:lnTo>
                  <a:pt x="533272" y="60324"/>
                </a:lnTo>
                <a:lnTo>
                  <a:pt x="540123" y="60197"/>
                </a:lnTo>
                <a:lnTo>
                  <a:pt x="535548" y="57048"/>
                </a:lnTo>
                <a:close/>
              </a:path>
              <a:path w="587375" h="354964">
                <a:moveTo>
                  <a:pt x="586993" y="0"/>
                </a:moveTo>
                <a:lnTo>
                  <a:pt x="512444" y="41147"/>
                </a:lnTo>
                <a:lnTo>
                  <a:pt x="535548" y="57048"/>
                </a:lnTo>
                <a:lnTo>
                  <a:pt x="542797" y="46608"/>
                </a:lnTo>
                <a:lnTo>
                  <a:pt x="580465" y="46608"/>
                </a:lnTo>
                <a:lnTo>
                  <a:pt x="58699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982723" y="2435351"/>
            <a:ext cx="1950720" cy="461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2020950" y="5304301"/>
            <a:ext cx="7933690" cy="1000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9085" algn="l"/>
              </a:tabLst>
            </a:pPr>
            <a:r>
              <a:rPr sz="2000" dirty="0">
                <a:solidFill>
                  <a:srgbClr val="15754D"/>
                </a:solidFill>
                <a:latin typeface="Arial"/>
                <a:cs typeface="Arial"/>
              </a:rPr>
              <a:t>•	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采用</a:t>
            </a:r>
            <a:r>
              <a:rPr sz="2000" spc="-10" dirty="0">
                <a:solidFill>
                  <a:srgbClr val="15754D"/>
                </a:solidFill>
                <a:latin typeface="FangSong"/>
                <a:cs typeface="FangSong"/>
              </a:rPr>
              <a:t>替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代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损</a:t>
            </a:r>
            <a:r>
              <a:rPr sz="2000" spc="-20" dirty="0">
                <a:solidFill>
                  <a:srgbClr val="15754D"/>
                </a:solidFill>
                <a:latin typeface="FangSong"/>
                <a:cs typeface="FangSong"/>
              </a:rPr>
              <a:t>失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函数</a:t>
            </a:r>
            <a:r>
              <a:rPr sz="2000" spc="-10" dirty="0">
                <a:solidFill>
                  <a:srgbClr val="15754D"/>
                </a:solidFill>
                <a:latin typeface="FangSong"/>
                <a:cs typeface="FangSong"/>
              </a:rPr>
              <a:t>，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是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在</a:t>
            </a:r>
            <a:r>
              <a:rPr sz="2000" spc="-20" dirty="0">
                <a:solidFill>
                  <a:srgbClr val="15754D"/>
                </a:solidFill>
                <a:latin typeface="FangSong"/>
                <a:cs typeface="FangSong"/>
              </a:rPr>
              <a:t>解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决困</a:t>
            </a:r>
            <a:r>
              <a:rPr sz="2000" spc="-10" dirty="0">
                <a:solidFill>
                  <a:srgbClr val="15754D"/>
                </a:solidFill>
                <a:latin typeface="FangSong"/>
                <a:cs typeface="FangSong"/>
              </a:rPr>
              <a:t>难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问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题</a:t>
            </a:r>
            <a:r>
              <a:rPr sz="2000" spc="-20" dirty="0">
                <a:solidFill>
                  <a:srgbClr val="15754D"/>
                </a:solidFill>
                <a:latin typeface="FangSong"/>
                <a:cs typeface="FangSong"/>
              </a:rPr>
              <a:t>时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的常</a:t>
            </a:r>
            <a:r>
              <a:rPr sz="2000" spc="-5" dirty="0">
                <a:solidFill>
                  <a:srgbClr val="15754D"/>
                </a:solidFill>
                <a:latin typeface="FangSong"/>
                <a:cs typeface="FangSong"/>
              </a:rPr>
              <a:t>见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技巧</a:t>
            </a:r>
            <a:endParaRPr sz="2000" dirty="0">
              <a:latin typeface="FangSong"/>
              <a:cs typeface="FangSong"/>
            </a:endParaRPr>
          </a:p>
          <a:p>
            <a:pPr marL="299085" marR="5080" indent="-287020">
              <a:lnSpc>
                <a:spcPts val="2340"/>
              </a:lnSpc>
              <a:spcBef>
                <a:spcPts val="790"/>
              </a:spcBef>
              <a:tabLst>
                <a:tab pos="299085" algn="l"/>
              </a:tabLst>
            </a:pPr>
            <a:r>
              <a:rPr sz="2000" dirty="0">
                <a:solidFill>
                  <a:srgbClr val="15754D"/>
                </a:solidFill>
                <a:latin typeface="Arial"/>
                <a:cs typeface="Arial"/>
              </a:rPr>
              <a:t>•	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求解替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代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函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数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得到的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解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是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否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仍是原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问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题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解？理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论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上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称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为替代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损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失的 </a:t>
            </a:r>
            <a:r>
              <a:rPr sz="2000" spc="10" dirty="0">
                <a:solidFill>
                  <a:srgbClr val="15754D"/>
                </a:solidFill>
                <a:latin typeface="FangSong"/>
                <a:cs typeface="FangSong"/>
              </a:rPr>
              <a:t>“</a:t>
            </a:r>
            <a:r>
              <a:rPr sz="2000" spc="10" dirty="0">
                <a:solidFill>
                  <a:srgbClr val="C00000"/>
                </a:solidFill>
                <a:latin typeface="FangSong"/>
                <a:cs typeface="FangSong"/>
              </a:rPr>
              <a:t>一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致性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”</a:t>
            </a:r>
            <a:r>
              <a:rPr sz="2000" spc="-335" dirty="0">
                <a:solidFill>
                  <a:srgbClr val="15754D"/>
                </a:solidFill>
                <a:latin typeface="FangSong"/>
                <a:cs typeface="FangSong"/>
              </a:rPr>
              <a:t> </a:t>
            </a:r>
            <a:r>
              <a:rPr spc="-5" dirty="0">
                <a:solidFill>
                  <a:srgbClr val="15754D"/>
                </a:solidFill>
                <a:latin typeface="Verdana"/>
                <a:cs typeface="Verdana"/>
              </a:rPr>
              <a:t>(</a:t>
            </a:r>
            <a:r>
              <a:rPr dirty="0">
                <a:solidFill>
                  <a:srgbClr val="15754D"/>
                </a:solidFill>
                <a:latin typeface="Verdana"/>
                <a:cs typeface="Verdana"/>
              </a:rPr>
              <a:t>cons</a:t>
            </a:r>
            <a:r>
              <a:rPr spc="5" dirty="0">
                <a:solidFill>
                  <a:srgbClr val="15754D"/>
                </a:solidFill>
                <a:latin typeface="Verdana"/>
                <a:cs typeface="Verdana"/>
              </a:rPr>
              <a:t>i</a:t>
            </a:r>
            <a:r>
              <a:rPr spc="-10" dirty="0">
                <a:solidFill>
                  <a:srgbClr val="15754D"/>
                </a:solidFill>
                <a:latin typeface="Verdana"/>
                <a:cs typeface="Verdana"/>
              </a:rPr>
              <a:t>st</a:t>
            </a:r>
            <a:r>
              <a:rPr spc="-25" dirty="0">
                <a:solidFill>
                  <a:srgbClr val="15754D"/>
                </a:solidFill>
                <a:latin typeface="Verdana"/>
                <a:cs typeface="Verdana"/>
              </a:rPr>
              <a:t>e</a:t>
            </a:r>
            <a:r>
              <a:rPr spc="-10" dirty="0">
                <a:solidFill>
                  <a:srgbClr val="15754D"/>
                </a:solidFill>
                <a:latin typeface="Verdana"/>
                <a:cs typeface="Verdana"/>
              </a:rPr>
              <a:t>ncy)</a:t>
            </a:r>
            <a:r>
              <a:rPr sz="2000" spc="10" dirty="0">
                <a:solidFill>
                  <a:srgbClr val="15754D"/>
                </a:solidFill>
                <a:latin typeface="FangSong"/>
                <a:cs typeface="FangSong"/>
              </a:rPr>
              <a:t>问题</a:t>
            </a:r>
            <a:endParaRPr sz="2000" dirty="0">
              <a:latin typeface="FangSong"/>
              <a:cs typeface="FangSong"/>
            </a:endParaRPr>
          </a:p>
        </p:txBody>
      </p:sp>
      <p:sp>
        <p:nvSpPr>
          <p:cNvPr id="75" name="object 72"/>
          <p:cNvSpPr/>
          <p:nvPr/>
        </p:nvSpPr>
        <p:spPr>
          <a:xfrm>
            <a:off x="1660976" y="2327061"/>
            <a:ext cx="2221846" cy="5861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176530"/>
            <a:r>
              <a:rPr lang="zh-CN" altLang="en-US" dirty="0">
                <a:solidFill>
                  <a:srgbClr val="C00000"/>
                </a:solidFill>
                <a:latin typeface="FangSong"/>
                <a:cs typeface="FangSong"/>
              </a:rPr>
              <a:t>合页损失函数，</a:t>
            </a:r>
            <a:r>
              <a:rPr lang="en-US" altLang="zh-CN" dirty="0">
                <a:solidFill>
                  <a:srgbClr val="C00000"/>
                </a:solidFill>
                <a:latin typeface="FangSong"/>
                <a:cs typeface="FangSong"/>
              </a:rPr>
              <a:t>0/1</a:t>
            </a:r>
            <a:r>
              <a:rPr lang="zh-CN" altLang="en-US" dirty="0">
                <a:solidFill>
                  <a:srgbClr val="C00000"/>
                </a:solidFill>
                <a:latin typeface="FangSong"/>
                <a:cs typeface="FangSong"/>
              </a:rPr>
              <a:t>损失函数的上届</a:t>
            </a:r>
            <a:endParaRPr lang="zh-CN" altLang="en-US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2277783" y="2968210"/>
            <a:ext cx="2769374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9232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x-none"/>
              <a:t>误差上限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3009386"/>
            <a:ext cx="8970963" cy="5762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x-none" dirty="0"/>
              <a:t>当</a:t>
            </a:r>
            <a:r>
              <a:rPr lang="x-none" altLang="zh-CN" dirty="0"/>
              <a:t>G(x</a:t>
            </a:r>
            <a:r>
              <a:rPr lang="x-none" altLang="zh-CN" baseline="-25000" dirty="0"/>
              <a:t>i</a:t>
            </a:r>
            <a:r>
              <a:rPr lang="x-none" altLang="zh-CN" dirty="0"/>
              <a:t>)≠y</a:t>
            </a:r>
            <a:r>
              <a:rPr lang="x-none" altLang="zh-CN" baseline="-25000" dirty="0"/>
              <a:t>i</a:t>
            </a:r>
            <a:r>
              <a:rPr lang="zh-CN" altLang="x-none" dirty="0"/>
              <a:t>时，</a:t>
            </a:r>
            <a:r>
              <a:rPr lang="x-none" altLang="zh-CN" dirty="0">
                <a:solidFill>
                  <a:srgbClr val="1023F4"/>
                </a:solidFill>
              </a:rPr>
              <a:t>y</a:t>
            </a:r>
            <a:r>
              <a:rPr lang="x-none" altLang="zh-CN" baseline="-25000" dirty="0">
                <a:solidFill>
                  <a:srgbClr val="1023F4"/>
                </a:solidFill>
              </a:rPr>
              <a:t>i</a:t>
            </a:r>
            <a:r>
              <a:rPr lang="x-none" altLang="zh-CN" dirty="0">
                <a:solidFill>
                  <a:srgbClr val="1023F4"/>
                </a:solidFill>
              </a:rPr>
              <a:t>*f(x</a:t>
            </a:r>
            <a:r>
              <a:rPr lang="x-none" altLang="zh-CN" baseline="-25000" dirty="0">
                <a:solidFill>
                  <a:srgbClr val="1023F4"/>
                </a:solidFill>
              </a:rPr>
              <a:t>i</a:t>
            </a:r>
            <a:r>
              <a:rPr lang="x-none" altLang="zh-CN" dirty="0">
                <a:solidFill>
                  <a:srgbClr val="1023F4"/>
                </a:solidFill>
              </a:rPr>
              <a:t>)&lt;0</a:t>
            </a:r>
            <a:r>
              <a:rPr lang="zh-CN" altLang="x-none" dirty="0"/>
              <a:t>，因而</a:t>
            </a:r>
            <a:r>
              <a:rPr lang="x-none" altLang="zh-CN" dirty="0">
                <a:solidFill>
                  <a:srgbClr val="C00000"/>
                </a:solidFill>
              </a:rPr>
              <a:t>exp(-y</a:t>
            </a:r>
            <a:r>
              <a:rPr lang="x-none" altLang="zh-CN" baseline="-25000" dirty="0">
                <a:solidFill>
                  <a:srgbClr val="C00000"/>
                </a:solidFill>
              </a:rPr>
              <a:t>i</a:t>
            </a:r>
            <a:r>
              <a:rPr lang="x-none" altLang="zh-CN" dirty="0">
                <a:solidFill>
                  <a:srgbClr val="C00000"/>
                </a:solidFill>
              </a:rPr>
              <a:t>*f(x</a:t>
            </a:r>
            <a:r>
              <a:rPr lang="x-none" altLang="zh-CN" baseline="-25000" dirty="0">
                <a:solidFill>
                  <a:srgbClr val="C00000"/>
                </a:solidFill>
              </a:rPr>
              <a:t>i</a:t>
            </a:r>
            <a:r>
              <a:rPr lang="x-none" altLang="zh-CN" dirty="0">
                <a:solidFill>
                  <a:srgbClr val="C00000"/>
                </a:solidFill>
              </a:rPr>
              <a:t>))≥1</a:t>
            </a:r>
            <a:r>
              <a:rPr lang="zh-CN" altLang="x-none" dirty="0"/>
              <a:t>，前半部分得证。</a:t>
            </a:r>
          </a:p>
        </p:txBody>
      </p:sp>
      <p:graphicFrame>
        <p:nvGraphicFramePr>
          <p:cNvPr id="37892" name="Object 4"/>
          <p:cNvGraphicFramePr>
            <a:graphicFrameLocks noChangeAspect="1"/>
          </p:cNvGraphicFramePr>
          <p:nvPr>
            <p:extLst/>
          </p:nvPr>
        </p:nvGraphicFramePr>
        <p:xfrm>
          <a:off x="3255343" y="1888639"/>
          <a:ext cx="6071273" cy="856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78" r:id="rId3" imgW="3059372" imgH="431613" progId="Equation.3">
                  <p:embed/>
                </p:oleObj>
              </mc:Choice>
              <mc:Fallback>
                <p:oleObj r:id="rId3" imgW="3059372" imgH="431613" progId="Equation.3">
                  <p:embed/>
                  <p:pic>
                    <p:nvPicPr>
                      <p:cNvPr id="378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343" y="1888639"/>
                        <a:ext cx="6071273" cy="856426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1023F4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827830" y="1137828"/>
            <a:ext cx="8576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【</a:t>
            </a:r>
            <a:r>
              <a:rPr lang="zh-CN" altLang="en-US" sz="2800" dirty="0">
                <a:solidFill>
                  <a:srgbClr val="1023F4"/>
                </a:solidFill>
              </a:rPr>
              <a:t>定理</a:t>
            </a:r>
            <a:r>
              <a:rPr lang="en-US" altLang="zh-CN" sz="2800" dirty="0"/>
              <a:t>】</a:t>
            </a:r>
            <a:r>
              <a:rPr lang="en-US" altLang="zh-CN" sz="2800" dirty="0" err="1"/>
              <a:t>Adaboost</a:t>
            </a:r>
            <a:r>
              <a:rPr lang="zh-CN" altLang="en-US" sz="2800" dirty="0"/>
              <a:t> 算法最终分类器的</a:t>
            </a:r>
            <a:r>
              <a:rPr lang="zh-CN" altLang="en-US" sz="2800" dirty="0">
                <a:solidFill>
                  <a:srgbClr val="1023F4"/>
                </a:solidFill>
              </a:rPr>
              <a:t>训练误差界</a:t>
            </a:r>
            <a:r>
              <a:rPr lang="zh-CN" altLang="en-US" sz="2800" dirty="0"/>
              <a:t>为：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3927255" y="4630159"/>
          <a:ext cx="2275545" cy="831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79" r:id="rId5" imgW="1181930" imgH="432304" progId="Equation.3">
                  <p:embed/>
                </p:oleObj>
              </mc:Choice>
              <mc:Fallback>
                <p:oleObj r:id="rId5" imgW="1181930" imgH="432304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7255" y="4630159"/>
                        <a:ext cx="2275545" cy="8313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/>
          </p:nvPr>
        </p:nvGraphicFramePr>
        <p:xfrm>
          <a:off x="3873133" y="5447919"/>
          <a:ext cx="4486275" cy="864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0" r:id="rId7" imgW="2375217" imgH="457517" progId="Equation.3">
                  <p:embed/>
                </p:oleObj>
              </mc:Choice>
              <mc:Fallback>
                <p:oleObj r:id="rId7" imgW="2375217" imgH="457517" progId="Equation.3">
                  <p:embed/>
                  <p:pic>
                    <p:nvPicPr>
                      <p:cNvPr id="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133" y="5447919"/>
                        <a:ext cx="4486275" cy="8640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>
            <p:extLst/>
          </p:nvPr>
        </p:nvGraphicFramePr>
        <p:xfrm>
          <a:off x="3927254" y="3662357"/>
          <a:ext cx="3422460" cy="781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1" r:id="rId9" imgW="1891796" imgH="431930" progId="Equation.3">
                  <p:embed/>
                </p:oleObj>
              </mc:Choice>
              <mc:Fallback>
                <p:oleObj r:id="rId9" imgW="1891796" imgH="431930" progId="Equation.3">
                  <p:embed/>
                  <p:pic>
                    <p:nvPicPr>
                      <p:cNvPr id="1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7254" y="3662357"/>
                        <a:ext cx="3422460" cy="781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2047409" y="3804933"/>
            <a:ext cx="1089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1023F4"/>
                </a:solidFill>
              </a:rPr>
              <a:t>Recall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3604591" y="3639121"/>
            <a:ext cx="6501706" cy="2672813"/>
          </a:xfrm>
          <a:prstGeom prst="rect">
            <a:avLst/>
          </a:prstGeom>
          <a:noFill/>
          <a:ln>
            <a:solidFill>
              <a:srgbClr val="102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9ADD80-7123-3A46-9DEA-B67D3295C093}"/>
              </a:ext>
            </a:extLst>
          </p:cNvPr>
          <p:cNvSpPr/>
          <p:nvPr/>
        </p:nvSpPr>
        <p:spPr>
          <a:xfrm>
            <a:off x="8657201" y="386848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x-none" b="1" dirty="0">
                <a:solidFill>
                  <a:srgbClr val="FF0000"/>
                </a:solidFill>
              </a:rPr>
              <a:t>规</a:t>
            </a:r>
            <a:r>
              <a:rPr lang="zh-CN" altLang="en-US" b="1" dirty="0">
                <a:solidFill>
                  <a:srgbClr val="FF0000"/>
                </a:solidFill>
              </a:rPr>
              <a:t>一</a:t>
            </a:r>
            <a:r>
              <a:rPr lang="zh-CN" altLang="x-none" b="1" dirty="0">
                <a:solidFill>
                  <a:srgbClr val="FF0000"/>
                </a:solidFill>
              </a:rPr>
              <a:t>化因子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EDCF39-0C03-1A4A-8800-06F0A7A96C27}"/>
              </a:ext>
            </a:extLst>
          </p:cNvPr>
          <p:cNvSpPr/>
          <p:nvPr/>
        </p:nvSpPr>
        <p:spPr>
          <a:xfrm>
            <a:off x="8657201" y="493153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当前分类器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F34FED4-B668-9944-B098-46C954736759}"/>
              </a:ext>
            </a:extLst>
          </p:cNvPr>
          <p:cNvSpPr/>
          <p:nvPr/>
        </p:nvSpPr>
        <p:spPr>
          <a:xfrm>
            <a:off x="8541785" y="569377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当前分类结果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3403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966313"/>
            <a:ext cx="6724110" cy="5245810"/>
          </a:xfrm>
          <a:prstGeom prst="rect">
            <a:avLst/>
          </a:prstGeom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x-none"/>
              <a:t>后半部分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/>
          </p:nvPr>
        </p:nvGraphicFramePr>
        <p:xfrm>
          <a:off x="8282243" y="938911"/>
          <a:ext cx="2140344" cy="781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9" r:id="rId4" imgW="1181930" imgH="432304" progId="Equation.3">
                  <p:embed/>
                </p:oleObj>
              </mc:Choice>
              <mc:Fallback>
                <p:oleObj r:id="rId4" imgW="1181930" imgH="432304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2243" y="938911"/>
                        <a:ext cx="2140344" cy="781984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1023F4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4412973" y="5636704"/>
            <a:ext cx="6009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这个结果说明，可以在每一轮选取适当的</a:t>
            </a:r>
            <a:r>
              <a:rPr lang="en-US" altLang="zh-CN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G</a:t>
            </a:r>
            <a:r>
              <a:rPr lang="en-US" altLang="zh-CN" kern="0" baseline="-2500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m</a:t>
            </a:r>
            <a:r>
              <a:rPr lang="zh-CN" altLang="zh-CN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使得</a:t>
            </a:r>
            <a:r>
              <a:rPr lang="en-US" altLang="zh-CN" kern="0" dirty="0" err="1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Z</a:t>
            </a:r>
            <a:r>
              <a:rPr lang="en-US" altLang="zh-CN" kern="0" baseline="-25000" dirty="0" err="1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m</a:t>
            </a:r>
            <a:r>
              <a:rPr lang="zh-CN" altLang="zh-CN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最小，从而使训练误差下降最快。</a:t>
            </a:r>
            <a:r>
              <a:rPr lang="zh-CN" altLang="zh-CN" dirty="0">
                <a:solidFill>
                  <a:srgbClr val="1023F4"/>
                </a:solidFill>
              </a:rPr>
              <a:t> </a:t>
            </a:r>
            <a:endParaRPr lang="zh-CN" altLang="en-US" dirty="0">
              <a:solidFill>
                <a:srgbClr val="1023F4"/>
              </a:solidFill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4585253" y="137622"/>
          <a:ext cx="4463067" cy="629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0" r:id="rId6" imgW="3059372" imgH="431613" progId="Equation.3">
                  <p:embed/>
                </p:oleObj>
              </mc:Choice>
              <mc:Fallback>
                <p:oleObj r:id="rId6" imgW="3059372" imgH="431613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5253" y="137622"/>
                        <a:ext cx="4463067" cy="629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/>
          </p:nvPr>
        </p:nvGraphicFramePr>
        <p:xfrm>
          <a:off x="7864173" y="2604655"/>
          <a:ext cx="2691590" cy="614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1" r:id="rId8" imgW="1891796" imgH="431930" progId="Equation.3">
                  <p:embed/>
                </p:oleObj>
              </mc:Choice>
              <mc:Fallback>
                <p:oleObj r:id="rId8" imgW="1891796" imgH="431930" progId="Equation.3">
                  <p:embed/>
                  <p:pic>
                    <p:nvPicPr>
                      <p:cNvPr id="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4173" y="2604655"/>
                        <a:ext cx="2691590" cy="614676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1023F4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4468092" y="966313"/>
            <a:ext cx="256309" cy="754582"/>
          </a:xfrm>
          <a:prstGeom prst="rect">
            <a:avLst/>
          </a:prstGeom>
          <a:noFill/>
          <a:ln>
            <a:solidFill>
              <a:srgbClr val="102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390210" y="1737681"/>
            <a:ext cx="311427" cy="754582"/>
          </a:xfrm>
          <a:prstGeom prst="rect">
            <a:avLst/>
          </a:prstGeom>
          <a:noFill/>
          <a:ln>
            <a:solidFill>
              <a:srgbClr val="102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390209" y="2509049"/>
            <a:ext cx="2077882" cy="75458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07009D0-F5C0-F84F-B536-7BFCC0864A3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90" y="4076392"/>
            <a:ext cx="3040611" cy="132030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70494FD-DFB4-694C-B224-350BC9E482F0}"/>
              </a:ext>
            </a:extLst>
          </p:cNvPr>
          <p:cNvSpPr/>
          <p:nvPr/>
        </p:nvSpPr>
        <p:spPr>
          <a:xfrm>
            <a:off x="2341418" y="3540915"/>
            <a:ext cx="630382" cy="31757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977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x-none"/>
              <a:t>训练误差界</a:t>
            </a:r>
          </a:p>
        </p:txBody>
      </p:sp>
      <p:sp>
        <p:nvSpPr>
          <p:cNvPr id="2" name="矩形 1"/>
          <p:cNvSpPr/>
          <p:nvPr/>
        </p:nvSpPr>
        <p:spPr>
          <a:xfrm>
            <a:off x="1746456" y="1100484"/>
            <a:ext cx="4578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kern="0" dirty="0">
                <a:solidFill>
                  <a:srgbClr val="1023F4"/>
                </a:solidFill>
                <a:latin typeface="DengXian" charset="-122"/>
                <a:ea typeface="Microsoft YaHei" charset="-122"/>
                <a:cs typeface="Microsoft YaHei" charset="-122"/>
              </a:rPr>
              <a:t> 对于二分类而言，有如下结果：</a:t>
            </a:r>
            <a:endParaRPr lang="zh-CN" altLang="zh-CN" sz="2000" kern="100" dirty="0">
              <a:solidFill>
                <a:srgbClr val="1023F4"/>
              </a:solidFill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/>
          </p:nvPr>
        </p:nvGraphicFramePr>
        <p:xfrm>
          <a:off x="4585253" y="137622"/>
          <a:ext cx="4463067" cy="629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4" r:id="rId3" imgW="3059372" imgH="431613" progId="Equation.3">
                  <p:embed/>
                </p:oleObj>
              </mc:Choice>
              <mc:Fallback>
                <p:oleObj r:id="rId3" imgW="3059372" imgH="431613" progId="Equation.3">
                  <p:embed/>
                  <p:pic>
                    <p:nvPicPr>
                      <p:cNvPr id="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5253" y="137622"/>
                        <a:ext cx="4463067" cy="62956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1023F4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062F160F-AAA3-9C4D-88B9-825813B231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09" y="1649315"/>
            <a:ext cx="8146473" cy="77522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EC22023-5828-CF43-89F1-F3363DE75E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96" y="2688456"/>
            <a:ext cx="4612857" cy="2839097"/>
          </a:xfrm>
          <a:prstGeom prst="rect">
            <a:avLst/>
          </a:prstGeom>
          <a:ln w="19050">
            <a:solidFill>
              <a:srgbClr val="1023F4"/>
            </a:solidFill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749708C-B587-1E46-BE23-CA017458F6A8}"/>
              </a:ext>
            </a:extLst>
          </p:cNvPr>
          <p:cNvSpPr/>
          <p:nvPr/>
        </p:nvSpPr>
        <p:spPr>
          <a:xfrm>
            <a:off x="4862946" y="1586970"/>
            <a:ext cx="3207327" cy="899921"/>
          </a:xfrm>
          <a:prstGeom prst="rect">
            <a:avLst/>
          </a:prstGeom>
          <a:solidFill>
            <a:srgbClr val="16754D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A4A792-B725-CB4D-9558-E6FEB41FD64B}"/>
              </a:ext>
            </a:extLst>
          </p:cNvPr>
          <p:cNvSpPr/>
          <p:nvPr/>
        </p:nvSpPr>
        <p:spPr>
          <a:xfrm>
            <a:off x="6816786" y="938901"/>
            <a:ext cx="3594907" cy="646331"/>
          </a:xfrm>
          <a:prstGeom prst="rect">
            <a:avLst/>
          </a:prstGeom>
          <a:solidFill>
            <a:srgbClr val="16754D">
              <a:alpha val="24314"/>
            </a:srgbClr>
          </a:solidFill>
        </p:spPr>
        <p:txBody>
          <a:bodyPr wrap="square">
            <a:spAutoFit/>
          </a:bodyPr>
          <a:lstStyle/>
          <a:p>
            <a:r>
              <a:rPr lang="zh-CN" altLang="en-US" kern="0" dirty="0">
                <a:solidFill>
                  <a:srgbClr val="1023F4"/>
                </a:solidFill>
                <a:latin typeface="DengXian" charset="-122"/>
                <a:ea typeface="Microsoft YaHei" charset="-122"/>
              </a:rPr>
              <a:t>根据</a:t>
            </a:r>
            <a:r>
              <a:rPr lang="zh-Hans" altLang="en-US" kern="0" dirty="0">
                <a:solidFill>
                  <a:srgbClr val="1023F4"/>
                </a:solidFill>
                <a:latin typeface="DengXian" charset="-122"/>
                <a:ea typeface="Microsoft YaHei" charset="-122"/>
              </a:rPr>
              <a:t>       </a:t>
            </a:r>
            <a:r>
              <a:rPr lang="zh-CN" altLang="en-US" kern="0" dirty="0">
                <a:solidFill>
                  <a:srgbClr val="1023F4"/>
                </a:solidFill>
                <a:latin typeface="DengXian" charset="-122"/>
                <a:ea typeface="Microsoft YaHei" charset="-122"/>
              </a:rPr>
              <a:t>和</a:t>
            </a:r>
            <a:r>
              <a:rPr lang="zh-Hans" altLang="en-US" kern="0" dirty="0">
                <a:solidFill>
                  <a:srgbClr val="1023F4"/>
                </a:solidFill>
                <a:latin typeface="DengXian" charset="-122"/>
                <a:ea typeface="Microsoft YaHei" charset="-122"/>
              </a:rPr>
              <a:t>               </a:t>
            </a:r>
            <a:r>
              <a:rPr lang="zh-CN" altLang="en-US" kern="0" dirty="0">
                <a:solidFill>
                  <a:srgbClr val="1023F4"/>
                </a:solidFill>
                <a:latin typeface="DengXian" charset="-122"/>
                <a:ea typeface="Microsoft YaHei" charset="-122"/>
              </a:rPr>
              <a:t>在</a:t>
            </a:r>
            <a:r>
              <a:rPr lang="zh-Hans" altLang="en-US" kern="0" dirty="0">
                <a:solidFill>
                  <a:srgbClr val="1023F4"/>
                </a:solidFill>
                <a:latin typeface="DengXian" charset="-122"/>
                <a:ea typeface="Microsoft YaHei" charset="-122"/>
              </a:rPr>
              <a:t> </a:t>
            </a:r>
            <a:r>
              <a:rPr lang="en-US" altLang="zh-CN" kern="0" dirty="0">
                <a:solidFill>
                  <a:srgbClr val="1023F4"/>
                </a:solidFill>
                <a:latin typeface="DengXian" charset="-122"/>
                <a:ea typeface="Microsoft YaHei" charset="-122"/>
              </a:rPr>
              <a:t>x</a:t>
            </a:r>
            <a:r>
              <a:rPr lang="en-US" altLang="zh-Hans" kern="0" dirty="0">
                <a:solidFill>
                  <a:srgbClr val="1023F4"/>
                </a:solidFill>
                <a:latin typeface="DengXian" charset="-122"/>
                <a:ea typeface="Microsoft YaHei" charset="-122"/>
              </a:rPr>
              <a:t>=0</a:t>
            </a:r>
            <a:r>
              <a:rPr lang="zh-Hans" altLang="en-US" kern="0" dirty="0">
                <a:solidFill>
                  <a:srgbClr val="1023F4"/>
                </a:solidFill>
                <a:latin typeface="DengXian" charset="-122"/>
                <a:ea typeface="Microsoft YaHei" charset="-122"/>
              </a:rPr>
              <a:t> </a:t>
            </a:r>
            <a:r>
              <a:rPr lang="zh-CN" altLang="en-US" kern="0" dirty="0">
                <a:solidFill>
                  <a:srgbClr val="1023F4"/>
                </a:solidFill>
                <a:latin typeface="DengXian" charset="-122"/>
                <a:ea typeface="Microsoft YaHei" charset="-122"/>
              </a:rPr>
              <a:t>的泰勒展开式推出该不等式！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26921FF-E0FC-AF4E-B234-B26CA23E45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61" y="981937"/>
            <a:ext cx="356157" cy="28647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CC09C17-F53D-974F-8BBF-EE1628BB2C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73" y="937163"/>
            <a:ext cx="807843" cy="337705"/>
          </a:xfrm>
          <a:prstGeom prst="rect">
            <a:avLst/>
          </a:prstGeom>
        </p:spPr>
      </p:pic>
      <p:graphicFrame>
        <p:nvGraphicFramePr>
          <p:cNvPr id="13" name="Object 5">
            <a:extLst>
              <a:ext uri="{FF2B5EF4-FFF2-40B4-BE49-F238E27FC236}">
                <a16:creationId xmlns:a16="http://schemas.microsoft.com/office/drawing/2014/main" id="{9A03EDFE-6E0D-4443-B351-6D0B2794973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330975" y="5589900"/>
          <a:ext cx="5256212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5" r:id="rId9" imgW="2602687" imgH="431930" progId="Equation.3">
                  <p:embed/>
                </p:oleObj>
              </mc:Choice>
              <mc:Fallback>
                <p:oleObj r:id="rId9" imgW="2602687" imgH="431930" progId="Equation.3">
                  <p:embed/>
                  <p:pic>
                    <p:nvPicPr>
                      <p:cNvPr id="13" name="Object 5">
                        <a:extLst>
                          <a:ext uri="{FF2B5EF4-FFF2-40B4-BE49-F238E27FC236}">
                            <a16:creationId xmlns:a16="http://schemas.microsoft.com/office/drawing/2014/main" id="{9A03EDFE-6E0D-4443-B351-6D0B279497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0975" y="5589900"/>
                        <a:ext cx="5256212" cy="87153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4977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x-none"/>
              <a:t>训练误差界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44EFFFA6-2622-8A4F-81CC-1D73709B830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806631"/>
            <a:ext cx="8616950" cy="8191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" name="矩形 1"/>
          <p:cNvSpPr/>
          <p:nvPr/>
        </p:nvSpPr>
        <p:spPr>
          <a:xfrm>
            <a:off x="1746456" y="1100484"/>
            <a:ext cx="4578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kern="0">
                <a:solidFill>
                  <a:srgbClr val="1023F4"/>
                </a:solidFill>
                <a:latin typeface="DengXian" charset="-122"/>
                <a:ea typeface="Microsoft YaHei" charset="-122"/>
                <a:cs typeface="Microsoft YaHei" charset="-122"/>
              </a:rPr>
              <a:t> 对于二分类而言，有如下结果：</a:t>
            </a:r>
            <a:endParaRPr lang="zh-CN" altLang="zh-CN" sz="2000" kern="100">
              <a:solidFill>
                <a:srgbClr val="1023F4"/>
              </a:solidFill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32562" y="3063554"/>
            <a:ext cx="8605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kern="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如果取</a:t>
            </a:r>
            <a:r>
              <a:rPr lang="zh-CN" altLang="en-US" b="1" kern="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 </a:t>
            </a:r>
            <a:r>
              <a:rPr lang="en-US" altLang="zh-CN" b="1" kern="0" dirty="0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g</a:t>
            </a:r>
            <a:r>
              <a:rPr lang="en-US" altLang="zh-CN" b="1" kern="0" baseline="-2500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1</a:t>
            </a:r>
            <a:r>
              <a:rPr lang="en-US" altLang="zh-CN" b="1" kern="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, </a:t>
            </a:r>
            <a:r>
              <a:rPr lang="en-US" altLang="zh-CN" b="1" kern="0" dirty="0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g</a:t>
            </a:r>
            <a:r>
              <a:rPr lang="en-US" altLang="zh-CN" b="1" kern="0" baseline="-2500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2</a:t>
            </a:r>
            <a:r>
              <a:rPr lang="zh-CN" altLang="zh-CN" b="1" kern="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… 的最</a:t>
            </a:r>
            <a:r>
              <a:rPr lang="zh-CN" altLang="en-US" b="1" kern="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小</a:t>
            </a:r>
            <a:r>
              <a:rPr lang="zh-CN" altLang="zh-CN" b="1" kern="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值</a:t>
            </a:r>
            <a:r>
              <a:rPr lang="zh-CN" altLang="en-US" b="1" kern="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 </a:t>
            </a:r>
            <a:r>
              <a:rPr lang="en-US" altLang="zh-CN" b="1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(</a:t>
            </a:r>
            <a:r>
              <a:rPr lang="zh-CN" altLang="en-US" b="1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下界</a:t>
            </a:r>
            <a:r>
              <a:rPr lang="en-US" altLang="zh-CN" b="1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,</a:t>
            </a:r>
            <a:r>
              <a:rPr lang="zh-Hans" altLang="en-US" b="1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 </a:t>
            </a:r>
            <a:r>
              <a:rPr lang="zh-CN" altLang="en-US" b="1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对应的</a:t>
            </a:r>
            <a:r>
              <a:rPr lang="en-US" altLang="zh-CN" b="1" i="1" kern="0" dirty="0" err="1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e</a:t>
            </a:r>
            <a:r>
              <a:rPr lang="en-US" altLang="zh-CN" b="1" i="1" kern="0" baseline="-25000" dirty="0" err="1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m</a:t>
            </a:r>
            <a:r>
              <a:rPr lang="zh-CN" altLang="en-US" b="1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最大</a:t>
            </a:r>
            <a:r>
              <a:rPr lang="en-US" altLang="zh-Hans" b="1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)</a:t>
            </a:r>
            <a:r>
              <a:rPr lang="zh-CN" altLang="zh-CN" b="1" kern="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，记做</a:t>
            </a:r>
            <a:r>
              <a:rPr lang="zh-CN" altLang="en-US" b="1" kern="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 </a:t>
            </a:r>
            <a:r>
              <a:rPr lang="en-US" altLang="zh-CN" b="1" kern="0" dirty="0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g</a:t>
            </a:r>
            <a:r>
              <a:rPr lang="zh-CN" altLang="zh-CN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（</a:t>
            </a:r>
            <a:r>
              <a:rPr lang="zh-CN" altLang="zh-CN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显然，</a:t>
            </a:r>
            <a:r>
              <a:rPr lang="en-US" altLang="zh-CN" kern="0" dirty="0">
                <a:solidFill>
                  <a:srgbClr val="1023F4"/>
                </a:solidFill>
                <a:latin typeface="Symbol" charset="2"/>
                <a:ea typeface="Symbol" charset="2"/>
                <a:cs typeface="Symbol" charset="2"/>
              </a:rPr>
              <a:t> g</a:t>
            </a:r>
            <a:r>
              <a:rPr lang="en-US" altLang="zh-CN" kern="0" baseline="-2500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m</a:t>
            </a:r>
            <a:r>
              <a:rPr lang="zh-CN" altLang="en-US" kern="0" baseline="-2500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 </a:t>
            </a:r>
            <a:r>
              <a:rPr lang="zh-CN" altLang="zh-CN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≥</a:t>
            </a:r>
            <a:r>
              <a:rPr lang="zh-CN" altLang="en-US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 </a:t>
            </a:r>
            <a:r>
              <a:rPr lang="en-US" altLang="zh-CN" kern="0" dirty="0">
                <a:solidFill>
                  <a:srgbClr val="1023F4"/>
                </a:solidFill>
                <a:latin typeface="Symbol" charset="2"/>
                <a:ea typeface="Symbol" charset="2"/>
                <a:cs typeface="Symbol" charset="2"/>
              </a:rPr>
              <a:t>g</a:t>
            </a:r>
            <a:r>
              <a:rPr lang="zh-CN" altLang="en-US" kern="0" dirty="0">
                <a:solidFill>
                  <a:srgbClr val="1023F4"/>
                </a:solidFill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altLang="zh-CN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&gt;0</a:t>
            </a:r>
            <a:r>
              <a:rPr lang="zh-CN" altLang="zh-CN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，</a:t>
            </a:r>
            <a:r>
              <a:rPr lang="en-US" altLang="zh-CN" kern="0" dirty="0" err="1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i</a:t>
            </a:r>
            <a:r>
              <a:rPr lang="en-US" altLang="zh-CN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=1,2,...m</a:t>
            </a:r>
            <a:r>
              <a:rPr lang="zh-CN" altLang="zh-CN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），则对于所有</a:t>
            </a:r>
            <a:r>
              <a:rPr lang="en-US" altLang="zh-CN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m</a:t>
            </a:r>
            <a:r>
              <a:rPr lang="zh-CN" altLang="zh-CN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，有：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34103" y="4765088"/>
            <a:ext cx="88022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这个结论表明，</a:t>
            </a:r>
            <a:r>
              <a:rPr lang="en-US" altLang="zh-CN" sz="2000" kern="0" dirty="0" err="1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AdaBoost</a:t>
            </a:r>
            <a:r>
              <a:rPr lang="zh-CN" altLang="zh-CN" sz="2000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的训练误差是以指数速率下降的</a:t>
            </a:r>
            <a:r>
              <a:rPr lang="zh-CN" altLang="zh-CN" sz="20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。另外，</a:t>
            </a:r>
            <a:r>
              <a:rPr lang="en-US" altLang="zh-CN" sz="2000" kern="0" dirty="0" err="1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AdaBoost</a:t>
            </a:r>
            <a:r>
              <a:rPr lang="zh-CN" altLang="zh-CN" sz="20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算法不需要事先知道</a:t>
            </a:r>
            <a:r>
              <a:rPr lang="zh-CN" altLang="zh-CN" sz="2000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下界</a:t>
            </a:r>
            <a:r>
              <a:rPr lang="zh-CN" altLang="en-US" sz="2000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 </a:t>
            </a:r>
            <a:r>
              <a:rPr lang="zh-CN" altLang="zh-CN" sz="2000" i="1" kern="0" dirty="0">
                <a:solidFill>
                  <a:srgbClr val="1023F4"/>
                </a:solidFill>
                <a:latin typeface="Symbol Tiger Expert"/>
                <a:ea typeface="Microsoft YaHei" charset="-122"/>
                <a:cs typeface="Microsoft YaHei" charset="-122"/>
              </a:rPr>
              <a:t>γ</a:t>
            </a:r>
            <a:r>
              <a:rPr lang="zh-CN" altLang="zh-CN" sz="20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，</a:t>
            </a:r>
            <a:r>
              <a:rPr lang="en-US" altLang="zh-CN" sz="2000" kern="0" dirty="0" err="1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AdaBoost</a:t>
            </a:r>
            <a:r>
              <a:rPr lang="zh-CN" altLang="zh-CN" sz="20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具有自适应性</a:t>
            </a:r>
            <a:r>
              <a:rPr lang="zh-CN" altLang="en-US" sz="20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(</a:t>
            </a:r>
            <a:r>
              <a:rPr lang="zh-CN" altLang="en-US" sz="2000" b="1" dirty="0">
                <a:solidFill>
                  <a:srgbClr val="1023F4"/>
                </a:solidFill>
                <a:latin typeface="Symbol Tiger Expert"/>
                <a:ea typeface="Symbol" charset="2"/>
                <a:cs typeface="Symbol" charset="2"/>
              </a:rPr>
              <a:t>所以是</a:t>
            </a:r>
            <a:r>
              <a:rPr lang="zh-CN" altLang="en-US" sz="2000" b="1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Ada</a:t>
            </a:r>
            <a:r>
              <a:rPr lang="en-US" altLang="zh-CN" sz="2000" b="1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ptive</a:t>
            </a:r>
            <a:r>
              <a:rPr lang="zh-CN" altLang="en-US" sz="2000" b="1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Boost</a:t>
            </a:r>
            <a:r>
              <a:rPr lang="en-US" altLang="zh-CN" sz="20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)</a:t>
            </a:r>
            <a:r>
              <a:rPr lang="zh-CN" altLang="zh-CN" sz="20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，它能</a:t>
            </a:r>
            <a:r>
              <a:rPr lang="zh-CN" altLang="zh-CN" sz="2000" kern="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适应弱分类器各自的训练误差率 </a:t>
            </a:r>
            <a:r>
              <a:rPr lang="zh-CN" altLang="zh-CN" sz="20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。</a:t>
            </a:r>
            <a:r>
              <a:rPr lang="zh-CN" altLang="zh-CN" sz="2000" dirty="0"/>
              <a:t> </a:t>
            </a:r>
            <a:endParaRPr lang="en-US" altLang="zh-CN" sz="2000" dirty="0"/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/>
          </p:nvPr>
        </p:nvGraphicFramePr>
        <p:xfrm>
          <a:off x="4054180" y="3833096"/>
          <a:ext cx="4162118" cy="857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0" r:id="rId4" imgW="2095500" imgH="431800" progId="Equation.3">
                  <p:embed/>
                </p:oleObj>
              </mc:Choice>
              <mc:Fallback>
                <p:oleObj r:id="rId4" imgW="2095500" imgH="431800" progId="Equation.3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4180" y="3833096"/>
                        <a:ext cx="4162118" cy="8573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1023F4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/>
          </p:nvPr>
        </p:nvGraphicFramePr>
        <p:xfrm>
          <a:off x="4585253" y="137622"/>
          <a:ext cx="4463067" cy="629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1" r:id="rId6" imgW="3059372" imgH="431613" progId="Equation.3">
                  <p:embed/>
                </p:oleObj>
              </mc:Choice>
              <mc:Fallback>
                <p:oleObj r:id="rId6" imgW="3059372" imgH="431613" progId="Equation.3">
                  <p:embed/>
                  <p:pic>
                    <p:nvPicPr>
                      <p:cNvPr id="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5253" y="137622"/>
                        <a:ext cx="4463067" cy="62956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1023F4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2F1C232D-26D0-5140-B0F8-3EF71F1EEDB9}"/>
              </a:ext>
            </a:extLst>
          </p:cNvPr>
          <p:cNvSpPr/>
          <p:nvPr/>
        </p:nvSpPr>
        <p:spPr>
          <a:xfrm>
            <a:off x="9904473" y="2719646"/>
            <a:ext cx="631904" cy="461665"/>
          </a:xfrm>
          <a:prstGeom prst="rect">
            <a:avLst/>
          </a:prstGeom>
          <a:ln w="28575">
            <a:solidFill>
              <a:srgbClr val="1023F4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kern="0" dirty="0">
                <a:solidFill>
                  <a:srgbClr val="FF0000"/>
                </a:solidFill>
                <a:ea typeface="Microsoft YaHei" charset="-122"/>
                <a:cs typeface="Microsoft YaHei" charset="-122"/>
              </a:rPr>
              <a:t>&gt;0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820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/>
          <p:cNvCxnSpPr/>
          <p:nvPr/>
        </p:nvCxnSpPr>
        <p:spPr>
          <a:xfrm flipH="1" flipV="1">
            <a:off x="2259057" y="1534326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2252909" y="3424371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116485" y="3363226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31414" y="337070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198057" y="337070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664699" y="337070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131342" y="337070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559967" y="339213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26782" y="339213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93598" y="339213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60414" y="339213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rot="5400000">
            <a:off x="2286327" y="1994324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>
            <a:off x="2286327" y="2462006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5400000">
            <a:off x="2286327" y="2929688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943609" y="284127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43609" y="237359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43609" y="1905908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334921" y="1711620"/>
            <a:ext cx="761159" cy="470971"/>
            <a:chOff x="2902949" y="2313167"/>
            <a:chExt cx="1014878" cy="627960"/>
          </a:xfrm>
        </p:grpSpPr>
        <p:grpSp>
          <p:nvGrpSpPr>
            <p:cNvPr id="22" name="组合 21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29" name="直接连接符 28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组合 29"/>
          <p:cNvGrpSpPr/>
          <p:nvPr/>
        </p:nvGrpSpPr>
        <p:grpSpPr>
          <a:xfrm>
            <a:off x="3870715" y="2293985"/>
            <a:ext cx="81000" cy="81000"/>
            <a:chOff x="5476803" y="2392530"/>
            <a:chExt cx="108000" cy="108000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4013590" y="2565447"/>
            <a:ext cx="81000" cy="81000"/>
            <a:chOff x="5476803" y="2392530"/>
            <a:chExt cx="108000" cy="108000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3775615" y="2781371"/>
            <a:ext cx="81000" cy="81000"/>
            <a:chOff x="5476803" y="2392530"/>
            <a:chExt cx="108000" cy="108000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3644685" y="2662943"/>
            <a:ext cx="81000" cy="81000"/>
            <a:chOff x="5476803" y="2392530"/>
            <a:chExt cx="108000" cy="108000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3373990" y="2832779"/>
            <a:ext cx="81000" cy="81000"/>
            <a:chOff x="5476803" y="2392530"/>
            <a:chExt cx="108000" cy="108000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3163474" y="2782702"/>
            <a:ext cx="81000" cy="81000"/>
            <a:chOff x="5476803" y="2392530"/>
            <a:chExt cx="108000" cy="108000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3351568" y="3044181"/>
            <a:ext cx="81000" cy="81000"/>
            <a:chOff x="5476803" y="2392530"/>
            <a:chExt cx="108000" cy="108000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3244412" y="2840802"/>
            <a:ext cx="81000" cy="81000"/>
            <a:chOff x="5476803" y="2392530"/>
            <a:chExt cx="108000" cy="108000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4" name="直接连接符 53"/>
          <p:cNvCxnSpPr/>
          <p:nvPr/>
        </p:nvCxnSpPr>
        <p:spPr>
          <a:xfrm>
            <a:off x="3816115" y="3205129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2859944" y="2807313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2879013" y="330023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3008209" y="317758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3753076" y="306353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3787353" y="296571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3005351" y="2668949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3617197" y="333595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3877772" y="317147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3180856" y="353790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1705634" y="2048458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71" name="直接箭头连接符 70"/>
          <p:cNvCxnSpPr/>
          <p:nvPr/>
        </p:nvCxnSpPr>
        <p:spPr>
          <a:xfrm flipH="1" flipV="1">
            <a:off x="4934619" y="1534198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>
            <a:off x="4928471" y="3424243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4792047" y="3363098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5406976" y="337057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873619" y="337057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6340261" y="337057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6806904" y="337057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5235529" y="339200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5702344" y="339200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169160" y="339200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635976" y="339200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82" name="直接连接符 81"/>
          <p:cNvCxnSpPr/>
          <p:nvPr/>
        </p:nvCxnSpPr>
        <p:spPr>
          <a:xfrm rot="5400000">
            <a:off x="4961889" y="1994196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rot="5400000">
            <a:off x="4961889" y="2461878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rot="5400000">
            <a:off x="4961889" y="2929560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4619171" y="2841143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4619171" y="2373461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619171" y="1905779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010483" y="1711492"/>
            <a:ext cx="761159" cy="470971"/>
            <a:chOff x="2902949" y="2313167"/>
            <a:chExt cx="1014878" cy="627960"/>
          </a:xfrm>
        </p:grpSpPr>
        <p:grpSp>
          <p:nvGrpSpPr>
            <p:cNvPr id="124" name="组合 123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29" name="文本框 128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130" name="文本框 129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131" name="直接连接符 130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组合 88"/>
          <p:cNvGrpSpPr/>
          <p:nvPr/>
        </p:nvGrpSpPr>
        <p:grpSpPr>
          <a:xfrm>
            <a:off x="6546277" y="2293856"/>
            <a:ext cx="81000" cy="81000"/>
            <a:chOff x="5476803" y="2392530"/>
            <a:chExt cx="108000" cy="1080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0" name="组合 89"/>
          <p:cNvGrpSpPr/>
          <p:nvPr/>
        </p:nvGrpSpPr>
        <p:grpSpPr>
          <a:xfrm>
            <a:off x="6689152" y="2565319"/>
            <a:ext cx="81000" cy="81000"/>
            <a:chOff x="5476803" y="2392530"/>
            <a:chExt cx="108000" cy="108000"/>
          </a:xfrm>
        </p:grpSpPr>
        <p:cxnSp>
          <p:nvCxnSpPr>
            <p:cNvPr id="120" name="直接连接符 11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/>
        </p:nvGrpSpPr>
        <p:grpSpPr>
          <a:xfrm>
            <a:off x="6451177" y="2781243"/>
            <a:ext cx="81000" cy="81000"/>
            <a:chOff x="5476803" y="2392530"/>
            <a:chExt cx="108000" cy="108000"/>
          </a:xfrm>
        </p:grpSpPr>
        <p:cxnSp>
          <p:nvCxnSpPr>
            <p:cNvPr id="118" name="直接连接符 11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/>
          <p:cNvGrpSpPr/>
          <p:nvPr/>
        </p:nvGrpSpPr>
        <p:grpSpPr>
          <a:xfrm>
            <a:off x="6320247" y="2662815"/>
            <a:ext cx="81000" cy="81000"/>
            <a:chOff x="5476803" y="2392530"/>
            <a:chExt cx="108000" cy="108000"/>
          </a:xfrm>
        </p:grpSpPr>
        <p:cxnSp>
          <p:nvCxnSpPr>
            <p:cNvPr id="116" name="直接连接符 11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6049552" y="2832650"/>
            <a:ext cx="81000" cy="81000"/>
            <a:chOff x="5476803" y="2392530"/>
            <a:chExt cx="108000" cy="1080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组合 93"/>
          <p:cNvGrpSpPr/>
          <p:nvPr/>
        </p:nvGrpSpPr>
        <p:grpSpPr>
          <a:xfrm>
            <a:off x="5839036" y="2782574"/>
            <a:ext cx="81000" cy="81000"/>
            <a:chOff x="5476803" y="2392530"/>
            <a:chExt cx="108000" cy="108000"/>
          </a:xfrm>
        </p:grpSpPr>
        <p:cxnSp>
          <p:nvCxnSpPr>
            <p:cNvPr id="112" name="直接连接符 11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组合 94"/>
          <p:cNvGrpSpPr/>
          <p:nvPr/>
        </p:nvGrpSpPr>
        <p:grpSpPr>
          <a:xfrm>
            <a:off x="6027130" y="3044053"/>
            <a:ext cx="81000" cy="81000"/>
            <a:chOff x="5476803" y="2392530"/>
            <a:chExt cx="108000" cy="108000"/>
          </a:xfrm>
        </p:grpSpPr>
        <p:cxnSp>
          <p:nvCxnSpPr>
            <p:cNvPr id="110" name="直接连接符 10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组合 95"/>
          <p:cNvGrpSpPr/>
          <p:nvPr/>
        </p:nvGrpSpPr>
        <p:grpSpPr>
          <a:xfrm>
            <a:off x="5919974" y="2840674"/>
            <a:ext cx="81000" cy="81000"/>
            <a:chOff x="5476803" y="2392530"/>
            <a:chExt cx="108000" cy="108000"/>
          </a:xfrm>
        </p:grpSpPr>
        <p:cxnSp>
          <p:nvCxnSpPr>
            <p:cNvPr id="108" name="直接连接符 10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7" name="直接连接符 96"/>
          <p:cNvCxnSpPr/>
          <p:nvPr/>
        </p:nvCxnSpPr>
        <p:spPr>
          <a:xfrm>
            <a:off x="6491677" y="320500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5535506" y="280718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5554575" y="330010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5683771" y="317745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6428638" y="306340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6462915" y="296558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5680913" y="266882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6292759" y="333582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6553334" y="317134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5856418" y="35377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4381196" y="2048329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133" name="直接箭头连接符 132"/>
          <p:cNvCxnSpPr/>
          <p:nvPr/>
        </p:nvCxnSpPr>
        <p:spPr>
          <a:xfrm flipH="1" flipV="1">
            <a:off x="7610181" y="1574570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/>
          <p:nvPr/>
        </p:nvCxnSpPr>
        <p:spPr>
          <a:xfrm>
            <a:off x="7604033" y="3464615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文本框 134"/>
          <p:cNvSpPr txBox="1"/>
          <p:nvPr/>
        </p:nvSpPr>
        <p:spPr>
          <a:xfrm>
            <a:off x="7467609" y="3403469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36" name="直接连接符 135"/>
          <p:cNvCxnSpPr/>
          <p:nvPr/>
        </p:nvCxnSpPr>
        <p:spPr>
          <a:xfrm>
            <a:off x="8082538" y="341094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8549181" y="341094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9015823" y="341094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9482466" y="341094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文本框 139"/>
          <p:cNvSpPr txBox="1"/>
          <p:nvPr/>
        </p:nvSpPr>
        <p:spPr>
          <a:xfrm>
            <a:off x="7911091" y="343237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8377906" y="343237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8844722" y="343237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9311538" y="343237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44" name="直接连接符 143"/>
          <p:cNvCxnSpPr/>
          <p:nvPr/>
        </p:nvCxnSpPr>
        <p:spPr>
          <a:xfrm rot="5400000">
            <a:off x="7637451" y="2034568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 rot="5400000">
            <a:off x="7637451" y="2502250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/>
        </p:nvCxnSpPr>
        <p:spPr>
          <a:xfrm rot="5400000">
            <a:off x="7637451" y="2969932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文本框 146"/>
          <p:cNvSpPr txBox="1"/>
          <p:nvPr/>
        </p:nvSpPr>
        <p:spPr>
          <a:xfrm>
            <a:off x="7294733" y="2881515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7294733" y="2413833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7294733" y="1946151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150" name="组合 149"/>
          <p:cNvGrpSpPr/>
          <p:nvPr/>
        </p:nvGrpSpPr>
        <p:grpSpPr>
          <a:xfrm>
            <a:off x="7686045" y="1751863"/>
            <a:ext cx="761159" cy="470971"/>
            <a:chOff x="2902949" y="2313167"/>
            <a:chExt cx="1014878" cy="627960"/>
          </a:xfrm>
        </p:grpSpPr>
        <p:grpSp>
          <p:nvGrpSpPr>
            <p:cNvPr id="186" name="组合 185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190" name="矩形 189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91" name="文本框 190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192" name="文本框 191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193" name="直接连接符 192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组合 186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188" name="直接连接符 187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1" name="组合 150"/>
          <p:cNvGrpSpPr/>
          <p:nvPr/>
        </p:nvGrpSpPr>
        <p:grpSpPr>
          <a:xfrm>
            <a:off x="9221839" y="2334228"/>
            <a:ext cx="81000" cy="81000"/>
            <a:chOff x="5476803" y="2392530"/>
            <a:chExt cx="108000" cy="108000"/>
          </a:xfrm>
        </p:grpSpPr>
        <p:cxnSp>
          <p:nvCxnSpPr>
            <p:cNvPr id="184" name="直接连接符 18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2" name="组合 151"/>
          <p:cNvGrpSpPr/>
          <p:nvPr/>
        </p:nvGrpSpPr>
        <p:grpSpPr>
          <a:xfrm>
            <a:off x="9364714" y="2605691"/>
            <a:ext cx="81000" cy="81000"/>
            <a:chOff x="5476803" y="2392530"/>
            <a:chExt cx="108000" cy="108000"/>
          </a:xfrm>
        </p:grpSpPr>
        <p:cxnSp>
          <p:nvCxnSpPr>
            <p:cNvPr id="182" name="直接连接符 18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3" name="组合 152"/>
          <p:cNvGrpSpPr/>
          <p:nvPr/>
        </p:nvGrpSpPr>
        <p:grpSpPr>
          <a:xfrm>
            <a:off x="9126739" y="2821615"/>
            <a:ext cx="81000" cy="81000"/>
            <a:chOff x="5476803" y="2392530"/>
            <a:chExt cx="108000" cy="108000"/>
          </a:xfrm>
        </p:grpSpPr>
        <p:cxnSp>
          <p:nvCxnSpPr>
            <p:cNvPr id="180" name="直接连接符 17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4" name="组合 153"/>
          <p:cNvGrpSpPr/>
          <p:nvPr/>
        </p:nvGrpSpPr>
        <p:grpSpPr>
          <a:xfrm>
            <a:off x="8995809" y="2703187"/>
            <a:ext cx="81000" cy="81000"/>
            <a:chOff x="5476803" y="2392530"/>
            <a:chExt cx="108000" cy="108000"/>
          </a:xfrm>
        </p:grpSpPr>
        <p:cxnSp>
          <p:nvCxnSpPr>
            <p:cNvPr id="178" name="直接连接符 17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5" name="组合 154"/>
          <p:cNvGrpSpPr/>
          <p:nvPr/>
        </p:nvGrpSpPr>
        <p:grpSpPr>
          <a:xfrm>
            <a:off x="8725114" y="2875424"/>
            <a:ext cx="81000" cy="81000"/>
            <a:chOff x="5476803" y="2392530"/>
            <a:chExt cx="108000" cy="108000"/>
          </a:xfrm>
        </p:grpSpPr>
        <p:cxnSp>
          <p:nvCxnSpPr>
            <p:cNvPr id="176" name="直接连接符 17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6" name="组合 155"/>
          <p:cNvGrpSpPr/>
          <p:nvPr/>
        </p:nvGrpSpPr>
        <p:grpSpPr>
          <a:xfrm>
            <a:off x="8514598" y="2822945"/>
            <a:ext cx="81000" cy="81000"/>
            <a:chOff x="5476803" y="2392530"/>
            <a:chExt cx="108000" cy="108000"/>
          </a:xfrm>
        </p:grpSpPr>
        <p:cxnSp>
          <p:nvCxnSpPr>
            <p:cNvPr id="174" name="直接连接符 17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7" name="组合 156"/>
          <p:cNvGrpSpPr/>
          <p:nvPr/>
        </p:nvGrpSpPr>
        <p:grpSpPr>
          <a:xfrm>
            <a:off x="8702692" y="3084425"/>
            <a:ext cx="81000" cy="81000"/>
            <a:chOff x="5476803" y="2392530"/>
            <a:chExt cx="108000" cy="108000"/>
          </a:xfrm>
        </p:grpSpPr>
        <p:cxnSp>
          <p:nvCxnSpPr>
            <p:cNvPr id="172" name="直接连接符 17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/>
          <p:nvPr/>
        </p:nvGrpSpPr>
        <p:grpSpPr>
          <a:xfrm>
            <a:off x="8595536" y="2883447"/>
            <a:ext cx="81000" cy="81000"/>
            <a:chOff x="5476803" y="2392530"/>
            <a:chExt cx="108000" cy="108000"/>
          </a:xfrm>
        </p:grpSpPr>
        <p:cxnSp>
          <p:nvCxnSpPr>
            <p:cNvPr id="170" name="直接连接符 16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9" name="直接连接符 158"/>
          <p:cNvCxnSpPr/>
          <p:nvPr/>
        </p:nvCxnSpPr>
        <p:spPr>
          <a:xfrm>
            <a:off x="9167239" y="324537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>
            <a:off x="8211068" y="284755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>
            <a:off x="8230137" y="334047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>
            <a:off x="8359333" y="321782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接连接符 162"/>
          <p:cNvCxnSpPr/>
          <p:nvPr/>
        </p:nvCxnSpPr>
        <p:spPr>
          <a:xfrm>
            <a:off x="9104200" y="310377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>
            <a:off x="9138477" y="300595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接连接符 164"/>
          <p:cNvCxnSpPr/>
          <p:nvPr/>
        </p:nvCxnSpPr>
        <p:spPr>
          <a:xfrm>
            <a:off x="8356475" y="270919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>
            <a:off x="8968321" y="337619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>
            <a:off x="9228896" y="3211713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文本框 167"/>
          <p:cNvSpPr txBox="1"/>
          <p:nvPr/>
        </p:nvSpPr>
        <p:spPr>
          <a:xfrm>
            <a:off x="8531980" y="357814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169" name="文本框 168"/>
          <p:cNvSpPr txBox="1"/>
          <p:nvPr/>
        </p:nvSpPr>
        <p:spPr>
          <a:xfrm>
            <a:off x="7056758" y="2088701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197" name="直接连接符 196"/>
          <p:cNvCxnSpPr/>
          <p:nvPr/>
        </p:nvCxnSpPr>
        <p:spPr>
          <a:xfrm rot="16200000" flipV="1">
            <a:off x="3334682" y="2197312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直接连接符 197"/>
          <p:cNvCxnSpPr/>
          <p:nvPr/>
        </p:nvCxnSpPr>
        <p:spPr>
          <a:xfrm rot="5400000">
            <a:off x="2506414" y="2653634"/>
            <a:ext cx="1269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文本框 198"/>
          <p:cNvSpPr txBox="1"/>
          <p:nvPr/>
        </p:nvSpPr>
        <p:spPr>
          <a:xfrm>
            <a:off x="2619496" y="3758992"/>
            <a:ext cx="14157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(a)  3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202" name="直接连接符 201"/>
          <p:cNvCxnSpPr/>
          <p:nvPr/>
        </p:nvCxnSpPr>
        <p:spPr>
          <a:xfrm rot="16200000" flipV="1">
            <a:off x="6048253" y="2193077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文本框 206"/>
          <p:cNvSpPr txBox="1"/>
          <p:nvPr/>
        </p:nvSpPr>
        <p:spPr>
          <a:xfrm>
            <a:off x="5342327" y="3750681"/>
            <a:ext cx="142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(b)  5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211" name="直接连接符 210"/>
          <p:cNvCxnSpPr/>
          <p:nvPr/>
        </p:nvCxnSpPr>
        <p:spPr>
          <a:xfrm rot="16200000" flipV="1">
            <a:off x="8730769" y="2024985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直接连接符 211"/>
          <p:cNvCxnSpPr/>
          <p:nvPr/>
        </p:nvCxnSpPr>
        <p:spPr>
          <a:xfrm rot="16200000" flipV="1">
            <a:off x="8735001" y="2235529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接连接符 212"/>
          <p:cNvCxnSpPr/>
          <p:nvPr/>
        </p:nvCxnSpPr>
        <p:spPr>
          <a:xfrm rot="10800000" flipV="1">
            <a:off x="8487556" y="2028187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 rot="10800000" flipV="1">
            <a:off x="8500255" y="2032419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/>
          <p:cNvCxnSpPr/>
          <p:nvPr/>
        </p:nvCxnSpPr>
        <p:spPr>
          <a:xfrm rot="10800000" flipV="1">
            <a:off x="8494694" y="2028184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3" name="文本框 222"/>
          <p:cNvSpPr txBox="1"/>
          <p:nvPr/>
        </p:nvSpPr>
        <p:spPr>
          <a:xfrm>
            <a:off x="7937030" y="3760723"/>
            <a:ext cx="1502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(c)  11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224" name="直接连接符 223"/>
          <p:cNvCxnSpPr/>
          <p:nvPr/>
        </p:nvCxnSpPr>
        <p:spPr>
          <a:xfrm rot="10800000" flipV="1">
            <a:off x="3134899" y="1974770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直接连接符 224"/>
          <p:cNvCxnSpPr/>
          <p:nvPr/>
        </p:nvCxnSpPr>
        <p:spPr>
          <a:xfrm rot="10800000" flipV="1">
            <a:off x="3142040" y="1981907"/>
            <a:ext cx="0" cy="135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直接连接符 225"/>
          <p:cNvCxnSpPr/>
          <p:nvPr/>
        </p:nvCxnSpPr>
        <p:spPr>
          <a:xfrm rot="10800000" flipV="1">
            <a:off x="5805153" y="1986599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直接连接符 226"/>
          <p:cNvCxnSpPr/>
          <p:nvPr/>
        </p:nvCxnSpPr>
        <p:spPr>
          <a:xfrm rot="10800000" flipV="1">
            <a:off x="5813089" y="1993768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直接连接符 227"/>
          <p:cNvCxnSpPr/>
          <p:nvPr/>
        </p:nvCxnSpPr>
        <p:spPr>
          <a:xfrm rot="16200000" flipV="1">
            <a:off x="6046411" y="1981072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/>
          <p:cNvCxnSpPr/>
          <p:nvPr/>
        </p:nvCxnSpPr>
        <p:spPr>
          <a:xfrm rot="10800000" flipV="1">
            <a:off x="5797458" y="2002987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>
            <a:off x="5133911" y="2944556"/>
            <a:ext cx="675000" cy="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接连接符 231"/>
          <p:cNvCxnSpPr/>
          <p:nvPr/>
        </p:nvCxnSpPr>
        <p:spPr>
          <a:xfrm>
            <a:off x="5817000" y="3133680"/>
            <a:ext cx="1107000" cy="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/>
          <p:nvPr/>
        </p:nvCxnSpPr>
        <p:spPr>
          <a:xfrm rot="16200000" flipH="1">
            <a:off x="5710159" y="3033450"/>
            <a:ext cx="216000" cy="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连接符 233"/>
          <p:cNvCxnSpPr/>
          <p:nvPr/>
        </p:nvCxnSpPr>
        <p:spPr>
          <a:xfrm rot="10800000" flipV="1">
            <a:off x="8944750" y="2028184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rot="16200000" flipV="1">
            <a:off x="8723625" y="1717804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/>
          <p:cNvCxnSpPr/>
          <p:nvPr/>
        </p:nvCxnSpPr>
        <p:spPr>
          <a:xfrm rot="10800000" flipV="1">
            <a:off x="9122021" y="2035328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rot="16200000" flipH="1">
            <a:off x="7948784" y="2648044"/>
            <a:ext cx="1080000" cy="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/>
          <p:cNvCxnSpPr/>
          <p:nvPr/>
        </p:nvCxnSpPr>
        <p:spPr>
          <a:xfrm>
            <a:off x="9106954" y="2957673"/>
            <a:ext cx="513000" cy="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>
            <a:off x="8484826" y="3189316"/>
            <a:ext cx="648000" cy="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rot="16200000" flipH="1">
            <a:off x="9011426" y="3078685"/>
            <a:ext cx="216000" cy="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Boosting</a:t>
            </a:r>
            <a:r>
              <a:rPr lang="zh-CN" altLang="en-US"/>
              <a:t> </a:t>
            </a:r>
            <a:r>
              <a:rPr lang="en-US" altLang="zh-CN"/>
              <a:t>– AdaBoost</a:t>
            </a:r>
            <a:r>
              <a:rPr lang="zh-CN" altLang="en-US"/>
              <a:t>实验</a:t>
            </a:r>
            <a:endParaRPr lang="zh-CN" altLang="en-US" dirty="0"/>
          </a:p>
        </p:txBody>
      </p:sp>
      <p:sp>
        <p:nvSpPr>
          <p:cNvPr id="216" name="内容占位符 4"/>
          <p:cNvSpPr>
            <a:spLocks noGrp="1"/>
          </p:cNvSpPr>
          <p:nvPr>
            <p:ph idx="4294967295"/>
          </p:nvPr>
        </p:nvSpPr>
        <p:spPr>
          <a:xfrm>
            <a:off x="762000" y="4695825"/>
            <a:ext cx="11430000" cy="677863"/>
          </a:xfrm>
        </p:spPr>
        <p:txBody>
          <a:bodyPr>
            <a:normAutofit/>
          </a:bodyPr>
          <a:lstStyle/>
          <a:p>
            <a:r>
              <a:rPr lang="zh-CN" altLang="en-US" dirty="0"/>
              <a:t>从偏差</a:t>
            </a:r>
            <a:r>
              <a:rPr lang="en-US" altLang="zh-CN" dirty="0"/>
              <a:t>-</a:t>
            </a:r>
            <a:r>
              <a:rPr lang="zh-CN" altLang="en-US" dirty="0"/>
              <a:t>方差的角度：</a:t>
            </a:r>
            <a:r>
              <a:rPr lang="zh-CN" altLang="en-US" dirty="0">
                <a:solidFill>
                  <a:srgbClr val="1023F4"/>
                </a:solidFill>
              </a:rPr>
              <a:t>降低偏差</a:t>
            </a:r>
            <a:r>
              <a:rPr lang="zh-CN" altLang="en-US" dirty="0"/>
              <a:t>，可对</a:t>
            </a:r>
            <a:r>
              <a:rPr lang="zh-CN" altLang="en-US" dirty="0">
                <a:solidFill>
                  <a:srgbClr val="C00000"/>
                </a:solidFill>
              </a:rPr>
              <a:t>泛化性能相当弱</a:t>
            </a:r>
            <a:r>
              <a:rPr lang="zh-CN" altLang="en-US" dirty="0"/>
              <a:t>的学习器构造出很强的集成</a:t>
            </a:r>
            <a:endParaRPr lang="en-US" altLang="zh-CN" dirty="0"/>
          </a:p>
        </p:txBody>
      </p:sp>
      <p:sp>
        <p:nvSpPr>
          <p:cNvPr id="67" name="矩形 66"/>
          <p:cNvSpPr/>
          <p:nvPr/>
        </p:nvSpPr>
        <p:spPr>
          <a:xfrm>
            <a:off x="4918044" y="547793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i="1" dirty="0">
                <a:solidFill>
                  <a:srgbClr val="C00000"/>
                </a:solidFill>
              </a:rPr>
              <a:t>容易过拟合！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734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build="p"/>
      <p:bldP spid="67" grpId="0"/>
    </p:bldLst>
  </p:timing>
  <p:extLst mod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</a:t>
            </a:r>
            <a:r>
              <a:rPr lang="en-US" altLang="zh-CN" dirty="0"/>
              <a:t>Bagging</a:t>
            </a:r>
            <a:r>
              <a:rPr lang="zh-CN" altLang="en-US" dirty="0"/>
              <a:t>与随机森林</a:t>
            </a:r>
          </a:p>
        </p:txBody>
      </p:sp>
    </p:spTree>
    <p:extLst>
      <p:ext uri="{BB962C8B-B14F-4D97-AF65-F5344CB8AC3E}">
        <p14:creationId xmlns:p14="http://schemas.microsoft.com/office/powerpoint/2010/main" val="3832438345"/>
      </p:ext>
    </p:extLst>
  </p:cSld>
  <p:clrMapOvr>
    <a:masterClrMapping/>
  </p:clrMapOvr>
  <p:extLst mod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Bagging</a:t>
            </a:r>
            <a:endParaRPr lang="zh-CN" altLang="en-US" dirty="0"/>
          </a:p>
        </p:txBody>
      </p:sp>
      <p:sp>
        <p:nvSpPr>
          <p:cNvPr id="20" name="内容占位符 2"/>
          <p:cNvSpPr>
            <a:spLocks noGrp="1"/>
          </p:cNvSpPr>
          <p:nvPr>
            <p:ph idx="4294967295"/>
          </p:nvPr>
        </p:nvSpPr>
        <p:spPr>
          <a:xfrm>
            <a:off x="2290233" y="1524000"/>
            <a:ext cx="6629400" cy="4108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个体学习器</a:t>
            </a:r>
            <a:r>
              <a:rPr lang="zh-CN" altLang="en-US" sz="2800" dirty="0">
                <a:solidFill>
                  <a:srgbClr val="FF0000"/>
                </a:solidFill>
              </a:rPr>
              <a:t>不存在强依赖关系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并行化生成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基于自助采样法</a:t>
            </a:r>
            <a:r>
              <a:rPr lang="en-US" altLang="zh-CN" sz="2800" dirty="0">
                <a:solidFill>
                  <a:srgbClr val="FF0000"/>
                </a:solidFill>
              </a:rPr>
              <a:t>(bootstrap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sampling)</a:t>
            </a:r>
          </a:p>
          <a:p>
            <a:pPr>
              <a:lnSpc>
                <a:spcPct val="150000"/>
              </a:lnSpc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90300522"/>
      </p:ext>
    </p:extLst>
  </p:cSld>
  <p:clrMapOvr>
    <a:masterClrMapping/>
  </p:clrMapOvr>
  <p:extLst mod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83985" y="955612"/>
            <a:ext cx="2872724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0"/>
              </a:lnSpc>
            </a:pPr>
            <a:r>
              <a:rPr sz="2400" dirty="0" err="1">
                <a:solidFill>
                  <a:prstClr val="black"/>
                </a:solidFill>
                <a:latin typeface="FangSong"/>
                <a:cs typeface="FangSong"/>
              </a:rPr>
              <a:t>基于“自助采样</a:t>
            </a:r>
            <a:r>
              <a:rPr sz="2400" dirty="0">
                <a:solidFill>
                  <a:prstClr val="black"/>
                </a:solidFill>
                <a:latin typeface="FangSong"/>
                <a:cs typeface="FangSong"/>
              </a:rPr>
              <a:t>”</a:t>
            </a:r>
            <a:endParaRPr lang="en-US" sz="2400" dirty="0">
              <a:solidFill>
                <a:prstClr val="black"/>
              </a:solidFill>
              <a:latin typeface="FangSong"/>
              <a:cs typeface="FangSong"/>
            </a:endParaRPr>
          </a:p>
          <a:p>
            <a:pPr marL="12700">
              <a:lnSpc>
                <a:spcPts val="2830"/>
              </a:lnSpc>
            </a:pPr>
            <a:r>
              <a:rPr sz="2400" spc="-350" dirty="0">
                <a:solidFill>
                  <a:prstClr val="black"/>
                </a:solidFill>
                <a:latin typeface="FangSong"/>
                <a:cs typeface="FangSong"/>
              </a:rPr>
              <a:t> 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(bo</a:t>
            </a:r>
            <a:r>
              <a:rPr sz="2000" spc="-10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ts</a:t>
            </a:r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2000" spc="-4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ap</a:t>
            </a:r>
            <a:r>
              <a:rPr sz="2000" spc="-10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sa</a:t>
            </a:r>
            <a:r>
              <a:rPr sz="2000" spc="-10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pl</a:t>
            </a:r>
            <a:r>
              <a:rPr sz="2000" spc="-2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ng)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59262" y="1809761"/>
            <a:ext cx="52070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0"/>
              </a:lnSpc>
            </a:pPr>
            <a:r>
              <a:rPr sz="2400" dirty="0">
                <a:solidFill>
                  <a:srgbClr val="00AF50"/>
                </a:solidFill>
                <a:latin typeface="FangSong"/>
                <a:cs typeface="FangSong"/>
              </a:rPr>
              <a:t>亦称“有放回采样”、“可重复采样”</a:t>
            </a:r>
            <a:endParaRPr sz="2400" dirty="0">
              <a:solidFill>
                <a:prstClr val="black"/>
              </a:solidFill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57145" y="28362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57145" y="28362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09545" y="30648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09545" y="30648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38145" y="27600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38145" y="27600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00145" y="25314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FF99C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00145" y="25314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33545" y="27600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33545" y="27600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74458" y="2230927"/>
            <a:ext cx="2362200" cy="1447800"/>
          </a:xfrm>
          <a:custGeom>
            <a:avLst/>
            <a:gdLst/>
            <a:ahLst/>
            <a:cxnLst/>
            <a:rect l="l" t="t" r="r" b="b"/>
            <a:pathLst>
              <a:path w="2362200" h="1447800">
                <a:moveTo>
                  <a:pt x="0" y="1447800"/>
                </a:moveTo>
                <a:lnTo>
                  <a:pt x="2362200" y="1447800"/>
                </a:lnTo>
                <a:lnTo>
                  <a:pt x="23622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666745" y="29886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9933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66745" y="29886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57345" y="24552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57345" y="24552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352545" y="27600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352545" y="27600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47944" y="2683764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0" y="152400"/>
                </a:moveTo>
                <a:lnTo>
                  <a:pt x="571500" y="152400"/>
                </a:lnTo>
                <a:lnTo>
                  <a:pt x="571500" y="0"/>
                </a:lnTo>
                <a:lnTo>
                  <a:pt x="762000" y="304800"/>
                </a:lnTo>
                <a:lnTo>
                  <a:pt x="571500" y="609600"/>
                </a:lnTo>
                <a:lnTo>
                  <a:pt x="571500" y="457200"/>
                </a:lnTo>
                <a:lnTo>
                  <a:pt x="0" y="457200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33545" y="33696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733545" y="33696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352545" y="32172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352545" y="32172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66560" y="28515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66560" y="28515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18960" y="30801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918960" y="30801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09560" y="25467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FF99C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909560" y="25467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442960" y="27753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442960" y="27753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690359" y="2241804"/>
            <a:ext cx="2362200" cy="1447800"/>
          </a:xfrm>
          <a:custGeom>
            <a:avLst/>
            <a:gdLst/>
            <a:ahLst/>
            <a:cxnLst/>
            <a:rect l="l" t="t" r="r" b="b"/>
            <a:pathLst>
              <a:path w="2362200" h="1447800">
                <a:moveTo>
                  <a:pt x="0" y="1447800"/>
                </a:moveTo>
                <a:lnTo>
                  <a:pt x="2362199" y="1447800"/>
                </a:lnTo>
                <a:lnTo>
                  <a:pt x="2362199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376160" y="30039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9933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376160" y="30039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366760" y="24705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66760" y="24705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061960" y="32325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061960" y="32325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18960" y="2749394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918960" y="2749394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06029" y="2894173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606029" y="2894173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049769" y="2642713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FF99C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049769" y="2642713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92237" y="3946891"/>
            <a:ext cx="30918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10" dirty="0">
                <a:solidFill>
                  <a:prstClr val="black"/>
                </a:solidFill>
                <a:latin typeface="FangSong"/>
                <a:cs typeface="FangSong"/>
              </a:rPr>
              <a:t>约</a:t>
            </a:r>
            <a:r>
              <a:rPr sz="2000" dirty="0">
                <a:solidFill>
                  <a:prstClr val="black"/>
                </a:solidFill>
                <a:latin typeface="FangSong"/>
                <a:cs typeface="FangSong"/>
              </a:rPr>
              <a:t>有</a:t>
            </a:r>
            <a:r>
              <a:rPr sz="2000" spc="-320" dirty="0">
                <a:solidFill>
                  <a:prstClr val="black"/>
                </a:solidFill>
                <a:latin typeface="FangSong"/>
                <a:cs typeface="FangSong"/>
              </a:rPr>
              <a:t> 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36.8%</a:t>
            </a:r>
            <a:r>
              <a:rPr sz="2000" spc="-25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prstClr val="black"/>
                </a:solidFill>
                <a:latin typeface="FangSong"/>
                <a:cs typeface="FangSong"/>
              </a:rPr>
              <a:t>的样</a:t>
            </a:r>
            <a:r>
              <a:rPr sz="2000" dirty="0">
                <a:solidFill>
                  <a:prstClr val="black"/>
                </a:solidFill>
                <a:latin typeface="FangSong"/>
                <a:cs typeface="FangSong"/>
              </a:rPr>
              <a:t>本不出现</a:t>
            </a:r>
          </a:p>
        </p:txBody>
      </p:sp>
      <p:sp>
        <p:nvSpPr>
          <p:cNvPr id="49" name="object 49"/>
          <p:cNvSpPr/>
          <p:nvPr/>
        </p:nvSpPr>
        <p:spPr>
          <a:xfrm>
            <a:off x="2638044" y="4428949"/>
            <a:ext cx="419100" cy="645160"/>
          </a:xfrm>
          <a:custGeom>
            <a:avLst/>
            <a:gdLst/>
            <a:ahLst/>
            <a:cxnLst/>
            <a:rect l="l" t="t" r="r" b="b"/>
            <a:pathLst>
              <a:path w="419100" h="645160">
                <a:moveTo>
                  <a:pt x="0" y="435101"/>
                </a:moveTo>
                <a:lnTo>
                  <a:pt x="104775" y="435101"/>
                </a:lnTo>
                <a:lnTo>
                  <a:pt x="104775" y="0"/>
                </a:lnTo>
                <a:lnTo>
                  <a:pt x="314325" y="0"/>
                </a:lnTo>
                <a:lnTo>
                  <a:pt x="314325" y="435101"/>
                </a:lnTo>
                <a:lnTo>
                  <a:pt x="419100" y="435101"/>
                </a:lnTo>
                <a:lnTo>
                  <a:pt x="209550" y="644651"/>
                </a:lnTo>
                <a:lnTo>
                  <a:pt x="0" y="43510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892236" y="5125694"/>
            <a:ext cx="8410956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b="1" spc="1080" dirty="0">
                <a:solidFill>
                  <a:prstClr val="black"/>
                </a:solidFill>
                <a:latin typeface="Hannotate SC"/>
                <a:cs typeface="Hannotate SC"/>
              </a:rPr>
              <a:t>“</a:t>
            </a:r>
            <a:r>
              <a:rPr sz="2000" b="1" spc="5" dirty="0">
                <a:solidFill>
                  <a:prstClr val="black"/>
                </a:solidFill>
                <a:latin typeface="Hannotate SC"/>
                <a:cs typeface="Hannotate SC"/>
              </a:rPr>
              <a:t>包外估</a:t>
            </a:r>
            <a:r>
              <a:rPr sz="2000" b="1" spc="540" dirty="0">
                <a:solidFill>
                  <a:prstClr val="black"/>
                </a:solidFill>
                <a:latin typeface="Hannotate SC"/>
                <a:cs typeface="Hannotate SC"/>
              </a:rPr>
              <a:t>计”</a:t>
            </a:r>
            <a:r>
              <a:rPr sz="2000" spc="-5" dirty="0">
                <a:solidFill>
                  <a:prstClr val="black"/>
                </a:solidFill>
                <a:latin typeface="Verdana"/>
                <a:cs typeface="Verdana"/>
              </a:rPr>
              <a:t>(ou</a:t>
            </a:r>
            <a:r>
              <a:rPr sz="2000" spc="-40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-</a:t>
            </a:r>
            <a:r>
              <a:rPr sz="2000" spc="-20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2000" spc="-45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-b</a:t>
            </a:r>
            <a:r>
              <a:rPr sz="2000" spc="-1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g</a:t>
            </a:r>
            <a:r>
              <a:rPr sz="2000" spc="-10" dirty="0">
                <a:solidFill>
                  <a:prstClr val="black"/>
                </a:solidFill>
                <a:latin typeface="Verdana"/>
                <a:cs typeface="Verdana"/>
              </a:rPr>
              <a:t> e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sti</a:t>
            </a:r>
            <a:r>
              <a:rPr sz="2000" spc="-20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at</a:t>
            </a:r>
            <a:r>
              <a:rPr sz="2000" spc="-2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on)</a:t>
            </a:r>
            <a:endParaRPr lang="en-US" sz="2000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12700"/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初始数据集</a:t>
            </a:r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D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中约有</a:t>
            </a:r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36.8%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的样本未出现在采样数据集</a:t>
            </a:r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D’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中。</a:t>
            </a:r>
            <a:endParaRPr lang="en-US" altLang="zh-CN" sz="2000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12700"/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D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和</a:t>
            </a:r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D’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都有</a:t>
            </a:r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个样本。</a:t>
            </a:r>
            <a:endParaRPr lang="en-US" altLang="zh-CN" sz="2000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12700"/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D’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用作训练集，</a:t>
            </a:r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D\D’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用作测试集 </a:t>
            </a:r>
            <a:r>
              <a:rPr lang="mr-IN" altLang="zh-CN" sz="2000" dirty="0">
                <a:solidFill>
                  <a:prstClr val="black"/>
                </a:solidFill>
                <a:latin typeface="Verdana"/>
                <a:cs typeface="Verdana"/>
              </a:rPr>
              <a:t>–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 未出现在</a:t>
            </a:r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D’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的</a:t>
            </a:r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36.8%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数据在</a:t>
            </a:r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D\D’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中</a:t>
            </a:r>
            <a:endParaRPr sz="2000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292223" y="4384102"/>
            <a:ext cx="2615184" cy="633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686231" y="4002992"/>
            <a:ext cx="3665220" cy="892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solidFill>
                  <a:srgbClr val="FF0000"/>
                </a:solidFill>
                <a:latin typeface="Wingdings"/>
                <a:cs typeface="Wingdings"/>
              </a:rPr>
              <a:t></a:t>
            </a:r>
            <a:r>
              <a:rPr sz="2400" spc="-2050" dirty="0">
                <a:solidFill>
                  <a:srgbClr val="FF0000"/>
                </a:solidFill>
                <a:latin typeface="Wingdings"/>
                <a:cs typeface="Wingdings"/>
              </a:rPr>
              <a:t> 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训练集与原样本集同规模</a:t>
            </a:r>
            <a:endParaRPr sz="2400">
              <a:solidFill>
                <a:prstClr val="black"/>
              </a:solidFill>
              <a:latin typeface="FangSong"/>
              <a:cs typeface="FangSong"/>
            </a:endParaRPr>
          </a:p>
          <a:p>
            <a:pPr marL="12700">
              <a:spcBef>
                <a:spcPts val="1200"/>
              </a:spcBef>
            </a:pPr>
            <a:r>
              <a:rPr sz="2400" dirty="0">
                <a:solidFill>
                  <a:srgbClr val="0000FF"/>
                </a:solidFill>
                <a:latin typeface="Wingdings"/>
                <a:cs typeface="Wingdings"/>
              </a:rPr>
              <a:t></a:t>
            </a:r>
            <a:r>
              <a:rPr sz="2400" spc="-2050" dirty="0">
                <a:solidFill>
                  <a:srgbClr val="0000FF"/>
                </a:solidFill>
                <a:latin typeface="Wingdings"/>
                <a:cs typeface="Wingdings"/>
              </a:rPr>
              <a:t> </a:t>
            </a: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数据分布有所改变</a:t>
            </a:r>
            <a:endParaRPr sz="2400">
              <a:solidFill>
                <a:prstClr val="black"/>
              </a:solidFill>
              <a:latin typeface="FangSong"/>
              <a:cs typeface="FangSong"/>
            </a:endParaRPr>
          </a:p>
        </p:txBody>
      </p:sp>
      <p:sp>
        <p:nvSpPr>
          <p:cNvPr id="53" name="object 48"/>
          <p:cNvSpPr txBox="1"/>
          <p:nvPr/>
        </p:nvSpPr>
        <p:spPr>
          <a:xfrm>
            <a:off x="2602098" y="2722932"/>
            <a:ext cx="29616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2000">
                <a:solidFill>
                  <a:prstClr val="black"/>
                </a:solidFill>
                <a:latin typeface="FangSong"/>
                <a:cs typeface="FangSong"/>
              </a:rPr>
              <a:t>D</a:t>
            </a:r>
            <a:endParaRPr sz="2000">
              <a:solidFill>
                <a:prstClr val="black"/>
              </a:solidFill>
              <a:latin typeface="FangSong"/>
              <a:cs typeface="FangSong"/>
            </a:endParaRPr>
          </a:p>
        </p:txBody>
      </p:sp>
      <p:sp>
        <p:nvSpPr>
          <p:cNvPr id="54" name="object 48"/>
          <p:cNvSpPr txBox="1"/>
          <p:nvPr/>
        </p:nvSpPr>
        <p:spPr>
          <a:xfrm>
            <a:off x="9317801" y="2803293"/>
            <a:ext cx="29616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2000">
                <a:solidFill>
                  <a:prstClr val="black"/>
                </a:solidFill>
                <a:latin typeface="FangSong"/>
                <a:cs typeface="FangSong"/>
              </a:rPr>
              <a:t>D’</a:t>
            </a:r>
            <a:endParaRPr sz="2000">
              <a:solidFill>
                <a:prstClr val="black"/>
              </a:solidFill>
              <a:latin typeface="FangSong"/>
              <a:cs typeface="FangSong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037710" y="44674"/>
            <a:ext cx="5594137" cy="175432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从初始数据集中产生多个不同的训练集，对集成学习有很大的好处</a:t>
            </a:r>
            <a:endParaRPr lang="en-US" altLang="zh-CN" dirty="0">
              <a:solidFill>
                <a:prstClr val="black"/>
              </a:solidFill>
            </a:endParaRPr>
          </a:p>
          <a:p>
            <a:pPr marL="285750" lvl="1" indent="-285750"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自助法在数据集较小、难以有效划分训练</a:t>
            </a:r>
            <a:r>
              <a:rPr lang="en-US" altLang="zh-CN" dirty="0">
                <a:solidFill>
                  <a:prstClr val="black"/>
                </a:solidFill>
              </a:rPr>
              <a:t>/</a:t>
            </a:r>
            <a:r>
              <a:rPr lang="zh-CN" altLang="en-US" dirty="0">
                <a:solidFill>
                  <a:prstClr val="black"/>
                </a:solidFill>
              </a:rPr>
              <a:t>测试集时很有用；</a:t>
            </a:r>
            <a:endParaRPr lang="en-US" altLang="zh-CN" dirty="0">
              <a:solidFill>
                <a:prstClr val="black"/>
              </a:solidFill>
            </a:endParaRPr>
          </a:p>
          <a:p>
            <a:pPr marL="285750" lvl="1" indent="-285750"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由于改变了数据集分布可能引入估计偏差，在数据量足够时，留出法和交叉验证法更常用。</a:t>
            </a:r>
          </a:p>
        </p:txBody>
      </p:sp>
      <p:sp>
        <p:nvSpPr>
          <p:cNvPr id="58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自助法 </a:t>
            </a:r>
            <a:r>
              <a:rPr lang="en-US" altLang="zh-CN" dirty="0"/>
              <a:t>— </a:t>
            </a:r>
            <a:r>
              <a:rPr lang="zh-CN" altLang="en-US" dirty="0"/>
              <a:t>回顾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676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 animBg="1"/>
      <p:bldP spid="50" grpId="0"/>
      <p:bldP spid="51" grpId="0" animBg="1"/>
      <p:bldP spid="55" grpId="0" animBg="1"/>
    </p:bldLst>
  </p:timing>
  <p:extLst mod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Bagging</a:t>
            </a:r>
            <a:r>
              <a:rPr lang="zh-CN" altLang="en-US"/>
              <a:t>算法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011" y="1457792"/>
            <a:ext cx="8474619" cy="37198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96666" y="3531743"/>
            <a:ext cx="57374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12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每次对自助采样的样本学习一个基分类器</a:t>
            </a:r>
            <a:endParaRPr lang="zh-CN" altLang="en-US" sz="2400" dirty="0">
              <a:solidFill>
                <a:prstClr val="black"/>
              </a:solidFill>
              <a:latin typeface="FangSong"/>
              <a:cs typeface="FangSong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04010" y="5177643"/>
            <a:ext cx="8730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新魏" charset="-122"/>
              </a:rPr>
              <a:t>将数据放在这 </a:t>
            </a:r>
            <a:r>
              <a:rPr lang="en-US" altLang="zh-CN" sz="2400" dirty="0">
                <a:solidFill>
                  <a:srgbClr val="FF0000"/>
                </a:solidFill>
                <a:latin typeface="Times New Roman" charset="0"/>
              </a:rPr>
              <a:t>t</a:t>
            </a:r>
            <a:r>
              <a:rPr lang="zh-CN" altLang="en-US" sz="2400" dirty="0">
                <a:solidFill>
                  <a:srgbClr val="FF0000"/>
                </a:solidFill>
                <a:latin typeface="Times New Roman" charset="0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华文新魏" charset="-122"/>
              </a:rPr>
              <a:t>个分类器上，最后根据这 </a:t>
            </a:r>
            <a:r>
              <a:rPr lang="en-US" altLang="zh-CN" sz="2400" dirty="0">
                <a:solidFill>
                  <a:srgbClr val="FF0000"/>
                </a:solidFill>
                <a:latin typeface="Times New Roman" charset="0"/>
              </a:rPr>
              <a:t>t </a:t>
            </a:r>
            <a:r>
              <a:rPr lang="zh-CN" altLang="en-US" sz="2400" dirty="0">
                <a:solidFill>
                  <a:srgbClr val="FF0000"/>
                </a:solidFill>
                <a:latin typeface="华文新魏" charset="-122"/>
              </a:rPr>
              <a:t>个分类器的投票结果，决定数据属于哪一类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659341"/>
      </p:ext>
    </p:extLst>
  </p:cSld>
  <p:clrMapOvr>
    <a:masterClrMapping/>
  </p:clrMapOvr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个体与集成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000">
              <a:lnSpc>
                <a:spcPct val="120000"/>
              </a:lnSpc>
            </a:pPr>
            <a:r>
              <a:rPr lang="zh-CN" altLang="en-US" sz="2400" dirty="0"/>
              <a:t>集成学习</a:t>
            </a:r>
            <a:r>
              <a:rPr lang="en-US" altLang="zh-CN" sz="2400" dirty="0"/>
              <a:t>(ensemble</a:t>
            </a:r>
            <a:r>
              <a:rPr lang="zh-CN" altLang="en-US" sz="2400" dirty="0"/>
              <a:t> </a:t>
            </a:r>
            <a:r>
              <a:rPr lang="en-US" altLang="zh-CN" sz="2400" dirty="0"/>
              <a:t>learning)</a:t>
            </a:r>
            <a:r>
              <a:rPr lang="zh-CN" altLang="en-US" sz="2400" dirty="0"/>
              <a:t>通过构建并结合多个学习器来提升性能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94" y="1959649"/>
            <a:ext cx="6167840" cy="262937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19200" y="4674821"/>
            <a:ext cx="95673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弱学习</a:t>
            </a:r>
            <a:r>
              <a:rPr lang="en-US" altLang="zh-CN" sz="2400" dirty="0"/>
              <a:t>(weak</a:t>
            </a:r>
            <a:r>
              <a:rPr lang="zh-CN" altLang="en-US" sz="2400" dirty="0"/>
              <a:t> </a:t>
            </a:r>
            <a:r>
              <a:rPr lang="en-US" altLang="zh-CN" sz="2400" dirty="0"/>
              <a:t>learner):</a:t>
            </a:r>
            <a:r>
              <a:rPr lang="zh-CN" altLang="en-US" sz="2400" dirty="0"/>
              <a:t> 泛化性能</a:t>
            </a:r>
            <a:r>
              <a:rPr lang="zh-CN" altLang="en-US" sz="2400" dirty="0">
                <a:solidFill>
                  <a:srgbClr val="FF0000"/>
                </a:solidFill>
              </a:rPr>
              <a:t>略高于 </a:t>
            </a:r>
            <a:r>
              <a:rPr lang="en-US" altLang="zh-CN" sz="2400" dirty="0">
                <a:solidFill>
                  <a:srgbClr val="FF0000"/>
                </a:solidFill>
              </a:rPr>
              <a:t>50%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(</a:t>
            </a:r>
            <a:r>
              <a:rPr lang="zh-CN" altLang="en-US" sz="2400" dirty="0"/>
              <a:t>随机猜测</a:t>
            </a:r>
            <a:r>
              <a:rPr lang="en-US" altLang="zh-CN" sz="2400" dirty="0"/>
              <a:t>)</a:t>
            </a:r>
            <a:r>
              <a:rPr lang="zh-CN" altLang="en-US" sz="2400" dirty="0"/>
              <a:t> 的分类器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C00000"/>
                </a:solidFill>
              </a:rPr>
              <a:t>强学习</a:t>
            </a:r>
            <a:r>
              <a:rPr lang="en-US" altLang="zh-CN" sz="2400" dirty="0"/>
              <a:t>:</a:t>
            </a:r>
            <a:r>
              <a:rPr lang="zh-CN" altLang="en-US" sz="2400" dirty="0"/>
              <a:t> 由弱学习提升而来。</a:t>
            </a:r>
            <a:endParaRPr lang="en-US" altLang="zh-CN" sz="2400" dirty="0"/>
          </a:p>
          <a:p>
            <a:pPr algn="ctr"/>
            <a:r>
              <a:rPr lang="zh-CN" altLang="en-US" sz="3200" dirty="0">
                <a:solidFill>
                  <a:srgbClr val="C00000"/>
                </a:solidFill>
              </a:rPr>
              <a:t>弱学习 </a:t>
            </a:r>
            <a:r>
              <a:rPr lang="en-US" altLang="zh-CN" sz="3200" dirty="0">
                <a:solidFill>
                  <a:srgbClr val="C00000"/>
                </a:solidFill>
              </a:rPr>
              <a:t>=</a:t>
            </a:r>
            <a:r>
              <a:rPr lang="zh-CN" altLang="en-US" sz="3200" dirty="0">
                <a:solidFill>
                  <a:srgbClr val="C00000"/>
                </a:solidFill>
              </a:rPr>
              <a:t> 强学习</a:t>
            </a:r>
          </a:p>
        </p:txBody>
      </p:sp>
    </p:spTree>
    <p:extLst>
      <p:ext uri="{BB962C8B-B14F-4D97-AF65-F5344CB8AC3E}">
        <p14:creationId xmlns:p14="http://schemas.microsoft.com/office/powerpoint/2010/main" val="421551029"/>
      </p:ext>
    </p:extLst>
  </p:cSld>
  <p:clrMapOvr>
    <a:masterClrMapping/>
  </p:clrMapOvr>
  <p:extLst mod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Bagging</a:t>
            </a:r>
            <a:r>
              <a:rPr lang="zh-CN" altLang="en-US"/>
              <a:t>算法特点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800" dirty="0"/>
              <a:t>时间复杂度低</a:t>
            </a:r>
          </a:p>
          <a:p>
            <a:pPr lvl="1"/>
            <a:r>
              <a:rPr kumimoji="1" lang="zh-CN" altLang="en-US" sz="2800" dirty="0"/>
              <a:t>假定基学习器的计算复杂度为</a:t>
            </a:r>
            <a:r>
              <a:rPr kumimoji="1" lang="en-US" altLang="zh-CN" sz="2800" dirty="0"/>
              <a:t>O(m)</a:t>
            </a:r>
            <a:r>
              <a:rPr kumimoji="1" lang="zh-CN" altLang="en-US" sz="2800" dirty="0"/>
              <a:t>，采样与投票</a:t>
            </a:r>
            <a:r>
              <a:rPr kumimoji="1" lang="en-US" altLang="zh-CN" sz="2800" dirty="0"/>
              <a:t>/</a:t>
            </a:r>
            <a:r>
              <a:rPr kumimoji="1" lang="zh-CN" altLang="en-US" sz="2800" dirty="0"/>
              <a:t>平均过程的复杂度为</a:t>
            </a:r>
            <a:r>
              <a:rPr kumimoji="1" lang="en-US" altLang="zh-CN" sz="2800" dirty="0"/>
              <a:t>O(s)</a:t>
            </a:r>
            <a:r>
              <a:rPr kumimoji="1" lang="zh-CN" altLang="en-US" sz="2800" dirty="0"/>
              <a:t>，则</a:t>
            </a:r>
            <a:r>
              <a:rPr kumimoji="1" lang="en-US" altLang="zh-CN" sz="2800" dirty="0"/>
              <a:t>bagging</a:t>
            </a:r>
            <a:r>
              <a:rPr kumimoji="1" lang="zh-CN" altLang="en-US" sz="2800" dirty="0"/>
              <a:t>的复杂度大致为</a:t>
            </a:r>
            <a:r>
              <a:rPr kumimoji="1" lang="en-US" altLang="zh-CN" sz="2800" dirty="0"/>
              <a:t>T(O(m)+O(s))</a:t>
            </a:r>
            <a:endParaRPr kumimoji="1" lang="zh-CN" altLang="en-US" sz="2800" dirty="0"/>
          </a:p>
          <a:p>
            <a:pPr lvl="1"/>
            <a:r>
              <a:rPr kumimoji="1" lang="zh-CN" altLang="en-US" sz="2800" dirty="0"/>
              <a:t>由于</a:t>
            </a:r>
            <a:r>
              <a:rPr kumimoji="1" lang="en-US" altLang="zh-CN" sz="2800" dirty="0"/>
              <a:t>O(s)</a:t>
            </a:r>
            <a:r>
              <a:rPr kumimoji="1" lang="zh-CN" altLang="en-US" sz="2800" dirty="0"/>
              <a:t>很小且分类器数目</a:t>
            </a:r>
            <a:r>
              <a:rPr kumimoji="1" lang="en-US" altLang="zh-CN" sz="2800" dirty="0"/>
              <a:t>T</a:t>
            </a:r>
            <a:r>
              <a:rPr kumimoji="1" lang="zh-CN" altLang="en-US" sz="2800" dirty="0"/>
              <a:t>是一个不大的常数</a:t>
            </a:r>
          </a:p>
          <a:p>
            <a:pPr lvl="1"/>
            <a:r>
              <a:rPr kumimoji="1" lang="zh-CN" altLang="en-US" sz="2800" dirty="0"/>
              <a:t>因此训练一个</a:t>
            </a:r>
            <a:r>
              <a:rPr kumimoji="1" lang="en-US" altLang="zh-CN" sz="2800" dirty="0"/>
              <a:t>bagging</a:t>
            </a:r>
            <a:r>
              <a:rPr kumimoji="1" lang="zh-CN" altLang="en-US" sz="2800" dirty="0"/>
              <a:t>集成与直接使用基学习器的</a:t>
            </a:r>
            <a:r>
              <a:rPr kumimoji="1" lang="zh-CN" altLang="en-US" sz="2800" dirty="0">
                <a:solidFill>
                  <a:srgbClr val="C00000"/>
                </a:solidFill>
              </a:rPr>
              <a:t>复杂度同阶</a:t>
            </a:r>
          </a:p>
          <a:p>
            <a:pPr lvl="1"/>
            <a:endParaRPr kumimoji="1" lang="zh-CN" altLang="en-US" sz="2800" dirty="0"/>
          </a:p>
          <a:p>
            <a:r>
              <a:rPr kumimoji="1" lang="zh-CN" altLang="en-US" sz="2800" dirty="0"/>
              <a:t>可使用包外估计（</a:t>
            </a:r>
            <a:r>
              <a:rPr kumimoji="1" lang="en-US" altLang="zh-CN" sz="2800" dirty="0"/>
              <a:t>out-of-bag estimation</a:t>
            </a:r>
            <a:r>
              <a:rPr kumimoji="1" lang="zh-CN" altLang="en-US" sz="2800" dirty="0"/>
              <a:t>）</a:t>
            </a:r>
            <a:endParaRPr kumimoji="1" lang="en-US" altLang="zh-CN" sz="2800" dirty="0"/>
          </a:p>
          <a:p>
            <a:pPr lvl="1"/>
            <a:r>
              <a:rPr kumimoji="1" lang="zh-CN" altLang="en-US" sz="2600" dirty="0"/>
              <a:t>一边训练一边验证</a:t>
            </a:r>
            <a:endParaRPr kumimoji="1" lang="en-US" altLang="zh-CN" sz="2600" dirty="0"/>
          </a:p>
          <a:p>
            <a:pPr lvl="1"/>
            <a:r>
              <a:rPr kumimoji="1" lang="zh-CN" altLang="en-US" sz="2600" dirty="0"/>
              <a:t>模型选择时，无须在全数据集上重复训练模型</a:t>
            </a:r>
            <a:endParaRPr kumimoji="1" lang="en-US" altLang="zh-CN" sz="2600" dirty="0"/>
          </a:p>
          <a:p>
            <a:endParaRPr kumimoji="1" lang="zh-CN" alt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914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Bagging</a:t>
            </a:r>
            <a:r>
              <a:rPr lang="zh-CN" altLang="en-US"/>
              <a:t>实验</a:t>
            </a:r>
            <a:endParaRPr lang="zh-CN" altLang="en-US" dirty="0"/>
          </a:p>
        </p:txBody>
      </p:sp>
      <p:sp>
        <p:nvSpPr>
          <p:cNvPr id="225" name="内容占位符 4"/>
          <p:cNvSpPr txBox="1">
            <a:spLocks/>
          </p:cNvSpPr>
          <p:nvPr/>
        </p:nvSpPr>
        <p:spPr>
          <a:xfrm>
            <a:off x="1784350" y="4288993"/>
            <a:ext cx="8616950" cy="100139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>
              <a:lnSpc>
                <a:spcPct val="120000"/>
              </a:lnSpc>
            </a:pPr>
            <a:r>
              <a:rPr lang="zh-CN" altLang="en-US" dirty="0"/>
              <a:t>从偏差</a:t>
            </a:r>
            <a:r>
              <a:rPr lang="en-US" altLang="zh-CN" dirty="0"/>
              <a:t>-</a:t>
            </a:r>
            <a:r>
              <a:rPr lang="zh-CN" altLang="en-US" dirty="0"/>
              <a:t>方差的角度：</a:t>
            </a:r>
            <a:r>
              <a:rPr lang="zh-CN" altLang="en-US" dirty="0">
                <a:solidFill>
                  <a:srgbClr val="1023F4"/>
                </a:solidFill>
              </a:rPr>
              <a:t>降低方差</a:t>
            </a:r>
            <a:r>
              <a:rPr lang="zh-CN" altLang="en-US" dirty="0"/>
              <a:t>，在不剪枝的决策树、神经网络等易受样本影响的学习器上效果更好</a:t>
            </a:r>
          </a:p>
          <a:p>
            <a:pPr marL="360000"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033620" y="5236330"/>
            <a:ext cx="2351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1200"/>
              </a:spcBef>
            </a:pPr>
            <a:r>
              <a:rPr lang="zh-CN" altLang="en-US" sz="2400" b="1" i="1" dirty="0">
                <a:solidFill>
                  <a:srgbClr val="C00000"/>
                </a:solidFill>
                <a:latin typeface="FangSong"/>
                <a:cs typeface="FangSong"/>
              </a:rPr>
              <a:t>不容易过拟合！</a:t>
            </a:r>
            <a:endParaRPr lang="zh-CN" altLang="en-US" sz="2400" b="1" i="1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226" name="矩形 225"/>
          <p:cNvSpPr/>
          <p:nvPr/>
        </p:nvSpPr>
        <p:spPr>
          <a:xfrm>
            <a:off x="5405429" y="5236329"/>
            <a:ext cx="4814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1200"/>
              </a:spcBef>
            </a:pPr>
            <a:r>
              <a:rPr lang="zh-CN" altLang="en-US" sz="2400" b="1" i="1" dirty="0">
                <a:solidFill>
                  <a:srgbClr val="C00000"/>
                </a:solidFill>
                <a:latin typeface="FangSong"/>
                <a:cs typeface="FangSong"/>
              </a:rPr>
              <a:t>精确度一般比</a:t>
            </a:r>
            <a:r>
              <a:rPr lang="en-US" altLang="zh-CN" sz="2400" b="1" i="1" dirty="0">
                <a:solidFill>
                  <a:srgbClr val="C00000"/>
                </a:solidFill>
                <a:latin typeface="FangSong"/>
                <a:cs typeface="FangSong"/>
              </a:rPr>
              <a:t>Boosting</a:t>
            </a:r>
            <a:r>
              <a:rPr lang="zh-CN" altLang="en-US" sz="2400" b="1" i="1" dirty="0">
                <a:solidFill>
                  <a:srgbClr val="C00000"/>
                </a:solidFill>
                <a:latin typeface="FangSong"/>
                <a:cs typeface="FangSong"/>
              </a:rPr>
              <a:t>要低一些！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08" y="939801"/>
            <a:ext cx="8683992" cy="27672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844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  <p:bldP spid="2" grpId="0"/>
      <p:bldP spid="226" grpId="0"/>
    </p:bldLst>
  </p:timing>
  <p:extLst mod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831" y="176621"/>
            <a:ext cx="6604339" cy="603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39069"/>
      </p:ext>
    </p:extLst>
  </p:cSld>
  <p:clrMapOvr>
    <a:masterClrMapping/>
  </p:clrMapOvr>
  <p:extLst mod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Bagging</a:t>
            </a:r>
            <a:r>
              <a:rPr lang="zh-CN" altLang="en-US"/>
              <a:t>与随机森林</a:t>
            </a:r>
            <a:endParaRPr lang="zh-CN" altLang="en-US" dirty="0"/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609600" y="1219200"/>
            <a:ext cx="10896600" cy="4085213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>
              <a:lnSpc>
                <a:spcPct val="15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随机森林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(Random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Forest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，简称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RF)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</a:t>
            </a:r>
            <a:r>
              <a:rPr lang="en-US" altLang="zh-CN" sz="2800" dirty="0">
                <a:solidFill>
                  <a:srgbClr val="1023F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bagging</a:t>
            </a:r>
            <a:r>
              <a:rPr lang="zh-CN" altLang="en-US" sz="2800" dirty="0">
                <a:solidFill>
                  <a:srgbClr val="1023F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的一个扩展变种</a:t>
            </a:r>
          </a:p>
          <a:p>
            <a:pPr marL="360000">
              <a:lnSpc>
                <a:spcPct val="15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双随机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817200" lvl="1">
              <a:lnSpc>
                <a:spcPct val="150000"/>
              </a:lnSpc>
            </a:pPr>
            <a:r>
              <a:rPr lang="en-US" altLang="zh-CN" sz="2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RF</a:t>
            </a:r>
            <a:r>
              <a:rPr lang="zh-CN" altLang="en-US" sz="2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在以</a:t>
            </a:r>
            <a:r>
              <a:rPr lang="zh-CN" altLang="en-US" sz="2600" dirty="0">
                <a:solidFill>
                  <a:srgbClr val="1023F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决策树</a:t>
            </a:r>
            <a:r>
              <a:rPr lang="zh-CN" altLang="en-US" sz="2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为基学习器构建</a:t>
            </a:r>
            <a:r>
              <a:rPr lang="en-US" altLang="zh-CN" sz="2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Bagging</a:t>
            </a:r>
            <a:r>
              <a:rPr lang="zh-CN" altLang="en-US" sz="2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集成的基础上，进一步在决策树的训练过程中引入了</a:t>
            </a:r>
            <a:r>
              <a:rPr lang="zh-CN" altLang="en-US" sz="26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随机属性选择</a:t>
            </a:r>
            <a:r>
              <a:rPr lang="zh-CN" altLang="en-US" sz="2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</a:p>
          <a:p>
            <a:pPr marL="817200" lvl="1">
              <a:lnSpc>
                <a:spcPct val="150000"/>
              </a:lnSpc>
            </a:pPr>
            <a:r>
              <a:rPr lang="zh-CN" altLang="en-US" sz="26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采样的随机性</a:t>
            </a:r>
            <a:r>
              <a:rPr lang="zh-CN" altLang="en-US" sz="2600" dirty="0">
                <a:solidFill>
                  <a:srgbClr val="1023F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mr-IN" altLang="zh-CN" sz="2600" dirty="0">
                <a:solidFill>
                  <a:srgbClr val="1023F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</a:t>
            </a:r>
            <a:r>
              <a:rPr lang="zh-CN" altLang="en-US" sz="2600" dirty="0">
                <a:solidFill>
                  <a:srgbClr val="1023F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600" dirty="0">
                <a:solidFill>
                  <a:srgbClr val="1023F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Bagging</a:t>
            </a:r>
            <a:endParaRPr lang="zh-CN" altLang="en-US" sz="2600" dirty="0">
              <a:solidFill>
                <a:srgbClr val="1023F4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60000">
              <a:lnSpc>
                <a:spcPct val="150000"/>
              </a:lnSpc>
            </a:pPr>
            <a:r>
              <a:rPr lang="zh-CN" altLang="en-US" sz="2800" u="sng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属性选择的随机性 </a:t>
            </a:r>
            <a:r>
              <a:rPr lang="en-US" altLang="zh-CN" sz="2800" u="sng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2800" u="sng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800" u="sng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RF</a:t>
            </a:r>
            <a:r>
              <a:rPr lang="zh-CN" altLang="en-US" sz="2800" u="sng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新引入</a:t>
            </a:r>
          </a:p>
          <a:p>
            <a:pPr marL="360000">
              <a:lnSpc>
                <a:spcPct val="150000"/>
              </a:lnSpc>
            </a:pPr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132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决策树模型 </a:t>
            </a:r>
            <a:r>
              <a:rPr lang="en-US" altLang="zh-CN" dirty="0"/>
              <a:t>— </a:t>
            </a:r>
            <a:r>
              <a:rPr lang="zh-CN" altLang="en-US" dirty="0"/>
              <a:t>回顾</a:t>
            </a:r>
          </a:p>
        </p:txBody>
      </p:sp>
      <p:sp>
        <p:nvSpPr>
          <p:cNvPr id="3" name="object 3"/>
          <p:cNvSpPr/>
          <p:nvPr/>
        </p:nvSpPr>
        <p:spPr>
          <a:xfrm>
            <a:off x="7378869" y="1828800"/>
            <a:ext cx="3483864" cy="3861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  <a:latin typeface="Verdana"/>
              <a:ea typeface="幼圆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1143138"/>
            <a:ext cx="8763000" cy="439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defRPr/>
            </a:pP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决策树</a:t>
            </a:r>
            <a:r>
              <a:rPr sz="2000" spc="-15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基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于</a:t>
            </a:r>
            <a:r>
              <a:rPr sz="2000" spc="-15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“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树”结</a:t>
            </a:r>
            <a:r>
              <a:rPr sz="2000" spc="-15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构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进</a:t>
            </a:r>
            <a:r>
              <a:rPr sz="2000" spc="-15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行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决策</a:t>
            </a:r>
          </a:p>
          <a:p>
            <a:pPr marL="12700">
              <a:spcBef>
                <a:spcPts val="1200"/>
              </a:spcBef>
              <a:defRPr/>
            </a:pPr>
            <a:r>
              <a:rPr sz="2000" dirty="0">
                <a:solidFill>
                  <a:prstClr val="black"/>
                </a:solidFill>
                <a:latin typeface="Wingdings"/>
                <a:ea typeface="幼圆"/>
                <a:cs typeface="Wingdings"/>
              </a:rPr>
              <a:t></a:t>
            </a:r>
            <a:r>
              <a:rPr sz="2000" spc="-1090" dirty="0">
                <a:solidFill>
                  <a:prstClr val="black"/>
                </a:solidFill>
                <a:latin typeface="Wingdings"/>
                <a:ea typeface="幼圆"/>
                <a:cs typeface="Wingdings"/>
              </a:rPr>
              <a:t> 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每个</a:t>
            </a:r>
            <a:r>
              <a:rPr sz="2000" spc="-1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“</a:t>
            </a:r>
            <a:r>
              <a:rPr sz="2000" spc="-15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内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部</a:t>
            </a:r>
            <a:r>
              <a:rPr sz="2000" spc="-2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结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点”</a:t>
            </a:r>
            <a:r>
              <a:rPr sz="2000" spc="-1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对</a:t>
            </a:r>
            <a:r>
              <a:rPr sz="2000" spc="-15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应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于</a:t>
            </a:r>
            <a:r>
              <a:rPr sz="2000" spc="-2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某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个属</a:t>
            </a:r>
            <a:r>
              <a:rPr sz="2000" spc="-1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性</a:t>
            </a:r>
            <a:r>
              <a:rPr sz="2000" spc="-15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上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的</a:t>
            </a:r>
            <a:r>
              <a:rPr sz="2000" spc="-2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“</a:t>
            </a:r>
            <a:r>
              <a:rPr sz="2000" dirty="0">
                <a:solidFill>
                  <a:srgbClr val="FF0000"/>
                </a:solidFill>
                <a:latin typeface="FangSong"/>
                <a:ea typeface="幼圆"/>
                <a:cs typeface="FangSong"/>
              </a:rPr>
              <a:t>测试</a:t>
            </a:r>
            <a:r>
              <a:rPr sz="2000" spc="-5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”</a:t>
            </a:r>
            <a:r>
              <a:rPr sz="2000" spc="-215" dirty="0">
                <a:solidFill>
                  <a:prstClr val="black"/>
                </a:solidFill>
                <a:latin typeface="Courier New"/>
                <a:ea typeface="幼圆"/>
                <a:cs typeface="Courier New"/>
              </a:rPr>
              <a:t>(te</a:t>
            </a:r>
            <a:r>
              <a:rPr sz="2000" spc="-204" dirty="0">
                <a:solidFill>
                  <a:prstClr val="black"/>
                </a:solidFill>
                <a:latin typeface="Courier New"/>
                <a:ea typeface="幼圆"/>
                <a:cs typeface="Courier New"/>
              </a:rPr>
              <a:t>st)</a:t>
            </a:r>
            <a:endParaRPr sz="2000" dirty="0">
              <a:solidFill>
                <a:prstClr val="black"/>
              </a:solidFill>
              <a:latin typeface="Courier New"/>
              <a:ea typeface="幼圆"/>
              <a:cs typeface="Courier New"/>
            </a:endParaRPr>
          </a:p>
          <a:p>
            <a:pPr marL="12700">
              <a:spcBef>
                <a:spcPts val="1200"/>
              </a:spcBef>
              <a:defRPr/>
            </a:pPr>
            <a:r>
              <a:rPr sz="2000" dirty="0">
                <a:solidFill>
                  <a:prstClr val="black"/>
                </a:solidFill>
                <a:latin typeface="Wingdings"/>
                <a:ea typeface="幼圆"/>
                <a:cs typeface="Wingdings"/>
              </a:rPr>
              <a:t></a:t>
            </a:r>
            <a:r>
              <a:rPr sz="2000" spc="-1090" dirty="0">
                <a:solidFill>
                  <a:prstClr val="black"/>
                </a:solidFill>
                <a:latin typeface="Wingdings"/>
                <a:ea typeface="幼圆"/>
                <a:cs typeface="Wingdings"/>
              </a:rPr>
              <a:t> 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每个分</a:t>
            </a:r>
            <a:r>
              <a:rPr sz="2000" spc="-15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支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对</a:t>
            </a:r>
            <a:r>
              <a:rPr sz="2000" spc="-15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应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于该测</a:t>
            </a:r>
            <a:r>
              <a:rPr sz="2000" spc="-15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试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的</a:t>
            </a:r>
            <a:r>
              <a:rPr sz="2000" spc="-15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一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种可能</a:t>
            </a:r>
            <a:r>
              <a:rPr sz="2000" spc="-15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结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果</a:t>
            </a:r>
            <a:r>
              <a:rPr sz="2000" spc="-15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（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即</a:t>
            </a:r>
            <a:r>
              <a:rPr sz="2000" dirty="0">
                <a:solidFill>
                  <a:srgbClr val="FF0000"/>
                </a:solidFill>
                <a:latin typeface="FangSong"/>
                <a:ea typeface="幼圆"/>
                <a:cs typeface="FangSong"/>
              </a:rPr>
              <a:t>该属</a:t>
            </a:r>
            <a:r>
              <a:rPr sz="2000" spc="-15" dirty="0">
                <a:solidFill>
                  <a:srgbClr val="FF0000"/>
                </a:solidFill>
                <a:latin typeface="FangSong"/>
                <a:ea typeface="幼圆"/>
                <a:cs typeface="FangSong"/>
              </a:rPr>
              <a:t>性</a:t>
            </a:r>
            <a:r>
              <a:rPr sz="2000" dirty="0">
                <a:solidFill>
                  <a:srgbClr val="FF0000"/>
                </a:solidFill>
                <a:latin typeface="FangSong"/>
                <a:ea typeface="幼圆"/>
                <a:cs typeface="FangSong"/>
              </a:rPr>
              <a:t>的</a:t>
            </a:r>
            <a:r>
              <a:rPr sz="2000" spc="-15" dirty="0">
                <a:solidFill>
                  <a:srgbClr val="FF0000"/>
                </a:solidFill>
                <a:latin typeface="FangSong"/>
                <a:ea typeface="幼圆"/>
                <a:cs typeface="FangSong"/>
              </a:rPr>
              <a:t>某</a:t>
            </a:r>
            <a:r>
              <a:rPr sz="2000" dirty="0">
                <a:solidFill>
                  <a:srgbClr val="FF0000"/>
                </a:solidFill>
                <a:latin typeface="FangSong"/>
                <a:ea typeface="幼圆"/>
                <a:cs typeface="FangSong"/>
              </a:rPr>
              <a:t>个取值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）</a:t>
            </a:r>
          </a:p>
          <a:p>
            <a:pPr marL="12700">
              <a:spcBef>
                <a:spcPts val="1200"/>
              </a:spcBef>
              <a:defRPr/>
            </a:pPr>
            <a:r>
              <a:rPr sz="2000" dirty="0">
                <a:solidFill>
                  <a:prstClr val="black"/>
                </a:solidFill>
                <a:latin typeface="Wingdings"/>
                <a:ea typeface="幼圆"/>
                <a:cs typeface="Wingdings"/>
              </a:rPr>
              <a:t></a:t>
            </a:r>
            <a:r>
              <a:rPr sz="2000" spc="-1090" dirty="0">
                <a:solidFill>
                  <a:prstClr val="black"/>
                </a:solidFill>
                <a:latin typeface="Wingdings"/>
                <a:ea typeface="幼圆"/>
                <a:cs typeface="Wingdings"/>
              </a:rPr>
              <a:t> 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每个“</a:t>
            </a:r>
            <a:r>
              <a:rPr sz="2000" spc="-15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叶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结</a:t>
            </a:r>
            <a:r>
              <a:rPr sz="2000" spc="-15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点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”对应</a:t>
            </a:r>
            <a:r>
              <a:rPr sz="2000" spc="-15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于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一</a:t>
            </a:r>
            <a:r>
              <a:rPr sz="2000" spc="-15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个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“</a:t>
            </a:r>
            <a:r>
              <a:rPr sz="2000" dirty="0">
                <a:solidFill>
                  <a:srgbClr val="FF0000"/>
                </a:solidFill>
                <a:latin typeface="FangSong"/>
                <a:ea typeface="幼圆"/>
                <a:cs typeface="FangSong"/>
              </a:rPr>
              <a:t>预测</a:t>
            </a:r>
            <a:r>
              <a:rPr sz="2000" spc="-15" dirty="0">
                <a:solidFill>
                  <a:srgbClr val="FF0000"/>
                </a:solidFill>
                <a:latin typeface="FangSong"/>
                <a:ea typeface="幼圆"/>
                <a:cs typeface="FangSong"/>
              </a:rPr>
              <a:t>结</a:t>
            </a:r>
            <a:r>
              <a:rPr sz="2000" dirty="0">
                <a:solidFill>
                  <a:srgbClr val="FF0000"/>
                </a:solidFill>
                <a:latin typeface="FangSong"/>
                <a:ea typeface="幼圆"/>
                <a:cs typeface="FangSong"/>
              </a:rPr>
              <a:t>果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”</a:t>
            </a:r>
          </a:p>
          <a:p>
            <a:pPr>
              <a:defRPr/>
            </a:pPr>
            <a:endParaRPr sz="2000" dirty="0">
              <a:solidFill>
                <a:prstClr val="black"/>
              </a:solidFill>
              <a:latin typeface="Times New Roman"/>
              <a:ea typeface="幼圆"/>
              <a:cs typeface="Times New Roman"/>
            </a:endParaRPr>
          </a:p>
          <a:p>
            <a:pPr>
              <a:spcBef>
                <a:spcPts val="50"/>
              </a:spcBef>
              <a:defRPr/>
            </a:pPr>
            <a:endParaRPr sz="2500" dirty="0">
              <a:solidFill>
                <a:prstClr val="black"/>
              </a:solidFill>
              <a:latin typeface="Times New Roman"/>
              <a:ea typeface="幼圆"/>
              <a:cs typeface="Times New Roman"/>
            </a:endParaRPr>
          </a:p>
          <a:p>
            <a:pPr marL="12700" marR="3136265">
              <a:lnSpc>
                <a:spcPct val="110100"/>
              </a:lnSpc>
              <a:defRPr/>
            </a:pPr>
            <a:r>
              <a:rPr sz="2000" b="1" spc="5" dirty="0">
                <a:solidFill>
                  <a:prstClr val="black"/>
                </a:solidFill>
                <a:latin typeface="Hannotate SC"/>
                <a:ea typeface="幼圆"/>
                <a:cs typeface="Hannotate SC"/>
              </a:rPr>
              <a:t>学习过</a:t>
            </a:r>
            <a:r>
              <a:rPr sz="2000" b="1" dirty="0">
                <a:solidFill>
                  <a:prstClr val="black"/>
                </a:solidFill>
                <a:latin typeface="Hannotate SC"/>
                <a:ea typeface="幼圆"/>
                <a:cs typeface="Hannotate SC"/>
              </a:rPr>
              <a:t>程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：</a:t>
            </a:r>
            <a:r>
              <a:rPr sz="2000" spc="-2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通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过对</a:t>
            </a:r>
            <a:r>
              <a:rPr sz="2000" spc="-1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训</a:t>
            </a:r>
            <a:r>
              <a:rPr sz="2000" spc="-15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练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样</a:t>
            </a:r>
            <a:r>
              <a:rPr sz="2000" spc="-2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本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的分</a:t>
            </a:r>
            <a:r>
              <a:rPr sz="2000" spc="-1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析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来确定“</a:t>
            </a:r>
            <a:r>
              <a:rPr sz="2000" spc="-15" dirty="0">
                <a:solidFill>
                  <a:srgbClr val="FF0000"/>
                </a:solidFill>
                <a:latin typeface="FangSong"/>
                <a:ea typeface="幼圆"/>
                <a:cs typeface="FangSong"/>
              </a:rPr>
              <a:t>划</a:t>
            </a:r>
            <a:r>
              <a:rPr sz="2000" dirty="0">
                <a:solidFill>
                  <a:srgbClr val="FF0000"/>
                </a:solidFill>
                <a:latin typeface="FangSong"/>
                <a:ea typeface="幼圆"/>
                <a:cs typeface="FangSong"/>
              </a:rPr>
              <a:t>分</a:t>
            </a:r>
            <a:r>
              <a:rPr sz="2000" spc="-15" dirty="0">
                <a:solidFill>
                  <a:srgbClr val="FF0000"/>
                </a:solidFill>
                <a:latin typeface="FangSong"/>
                <a:ea typeface="幼圆"/>
                <a:cs typeface="FangSong"/>
              </a:rPr>
              <a:t>属</a:t>
            </a:r>
            <a:r>
              <a:rPr sz="2000" dirty="0">
                <a:solidFill>
                  <a:srgbClr val="FF0000"/>
                </a:solidFill>
                <a:latin typeface="FangSong"/>
                <a:ea typeface="幼圆"/>
                <a:cs typeface="FangSong"/>
              </a:rPr>
              <a:t>性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”（</a:t>
            </a:r>
            <a:r>
              <a:rPr sz="2000" spc="-15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即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内</a:t>
            </a:r>
            <a:r>
              <a:rPr sz="2000" spc="-15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部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结点所对 应的属</a:t>
            </a:r>
            <a:r>
              <a:rPr sz="2000" spc="-15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性</a:t>
            </a:r>
            <a:r>
              <a:rPr sz="2000" dirty="0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）</a:t>
            </a:r>
          </a:p>
          <a:p>
            <a:pPr marL="12700" marR="3136265">
              <a:lnSpc>
                <a:spcPct val="110000"/>
              </a:lnSpc>
              <a:spcBef>
                <a:spcPts val="1200"/>
              </a:spcBef>
              <a:defRPr/>
            </a:pPr>
            <a:r>
              <a:rPr sz="2000" b="1" spc="10" dirty="0" err="1">
                <a:solidFill>
                  <a:prstClr val="black"/>
                </a:solidFill>
                <a:latin typeface="Hannotate SC"/>
                <a:ea typeface="幼圆"/>
                <a:cs typeface="Hannotate SC"/>
              </a:rPr>
              <a:t>预测过</a:t>
            </a:r>
            <a:r>
              <a:rPr sz="2000" b="1" dirty="0" err="1">
                <a:solidFill>
                  <a:prstClr val="black"/>
                </a:solidFill>
                <a:latin typeface="Hannotate SC"/>
                <a:ea typeface="幼圆"/>
                <a:cs typeface="Hannotate SC"/>
              </a:rPr>
              <a:t>程</a:t>
            </a:r>
            <a:r>
              <a:rPr sz="2000" dirty="0" err="1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：</a:t>
            </a:r>
            <a:r>
              <a:rPr sz="2000" spc="-15" dirty="0" err="1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将</a:t>
            </a:r>
            <a:r>
              <a:rPr sz="2000" dirty="0" err="1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测试示</a:t>
            </a:r>
            <a:r>
              <a:rPr sz="2000" spc="-15" dirty="0" err="1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例</a:t>
            </a:r>
            <a:r>
              <a:rPr sz="2000" dirty="0" err="1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从</a:t>
            </a:r>
            <a:r>
              <a:rPr sz="2000" spc="-15" dirty="0" err="1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根</a:t>
            </a:r>
            <a:r>
              <a:rPr sz="2000" dirty="0" err="1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结点开</a:t>
            </a:r>
            <a:r>
              <a:rPr sz="2000" spc="-15" dirty="0" err="1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始</a:t>
            </a:r>
            <a:r>
              <a:rPr sz="2000" dirty="0" err="1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，沿着</a:t>
            </a:r>
            <a:r>
              <a:rPr sz="2000" spc="-10" dirty="0" err="1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划</a:t>
            </a:r>
            <a:r>
              <a:rPr sz="2000" spc="-15" dirty="0" err="1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分</a:t>
            </a:r>
            <a:r>
              <a:rPr sz="2000" dirty="0" err="1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属</a:t>
            </a:r>
            <a:r>
              <a:rPr sz="2000" spc="-20" dirty="0" err="1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性</a:t>
            </a:r>
            <a:r>
              <a:rPr sz="2000" dirty="0" err="1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所构</a:t>
            </a:r>
            <a:r>
              <a:rPr sz="2000" spc="-10" dirty="0" err="1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成</a:t>
            </a:r>
            <a:r>
              <a:rPr sz="2000" spc="-15" dirty="0" err="1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的</a:t>
            </a:r>
            <a:r>
              <a:rPr sz="2000" dirty="0" err="1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“</a:t>
            </a:r>
            <a:r>
              <a:rPr sz="2000" spc="-20" dirty="0" err="1">
                <a:solidFill>
                  <a:srgbClr val="FF0000"/>
                </a:solidFill>
                <a:latin typeface="FangSong"/>
                <a:ea typeface="幼圆"/>
                <a:cs typeface="FangSong"/>
              </a:rPr>
              <a:t>判</a:t>
            </a:r>
            <a:r>
              <a:rPr sz="2000" dirty="0" err="1">
                <a:solidFill>
                  <a:srgbClr val="FF0000"/>
                </a:solidFill>
                <a:latin typeface="FangSong"/>
                <a:ea typeface="幼圆"/>
                <a:cs typeface="FangSong"/>
              </a:rPr>
              <a:t>定测</a:t>
            </a:r>
            <a:r>
              <a:rPr sz="2000" spc="-10" dirty="0" err="1">
                <a:solidFill>
                  <a:srgbClr val="FF0000"/>
                </a:solidFill>
                <a:latin typeface="FangSong"/>
                <a:ea typeface="幼圆"/>
                <a:cs typeface="FangSong"/>
              </a:rPr>
              <a:t>试</a:t>
            </a:r>
            <a:r>
              <a:rPr sz="2000" dirty="0" err="1">
                <a:solidFill>
                  <a:srgbClr val="FF0000"/>
                </a:solidFill>
                <a:latin typeface="FangSong"/>
                <a:ea typeface="幼圆"/>
                <a:cs typeface="FangSong"/>
              </a:rPr>
              <a:t>序列</a:t>
            </a:r>
            <a:r>
              <a:rPr sz="2000" dirty="0" err="1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”下</a:t>
            </a:r>
            <a:r>
              <a:rPr sz="2000" spc="-15" dirty="0" err="1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行</a:t>
            </a:r>
            <a:r>
              <a:rPr sz="2000" dirty="0" err="1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，</a:t>
            </a:r>
            <a:r>
              <a:rPr sz="2000" spc="-15" dirty="0" err="1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直</a:t>
            </a:r>
            <a:r>
              <a:rPr sz="2000" dirty="0" err="1">
                <a:solidFill>
                  <a:prstClr val="black"/>
                </a:solidFill>
                <a:latin typeface="FangSong"/>
                <a:ea typeface="幼圆"/>
                <a:cs typeface="FangSong"/>
              </a:rPr>
              <a:t>到叶结点</a:t>
            </a:r>
            <a:endParaRPr lang="en-US" sz="2000" dirty="0">
              <a:solidFill>
                <a:prstClr val="black"/>
              </a:solidFill>
              <a:latin typeface="FangSong"/>
              <a:ea typeface="幼圆"/>
              <a:cs typeface="FangSong"/>
            </a:endParaRPr>
          </a:p>
          <a:p>
            <a:pPr marL="12700" marR="3136265">
              <a:lnSpc>
                <a:spcPct val="110000"/>
              </a:lnSpc>
              <a:spcBef>
                <a:spcPts val="1200"/>
              </a:spcBef>
              <a:defRPr/>
            </a:pPr>
            <a:r>
              <a:rPr lang="zh-CN" altLang="en-US" sz="2000" b="1" spc="10" dirty="0">
                <a:solidFill>
                  <a:prstClr val="black"/>
                </a:solidFill>
                <a:latin typeface="Hannotate SC"/>
                <a:ea typeface=""/>
                <a:cs typeface="Hannotate SC"/>
              </a:rPr>
              <a:t>主要工作</a:t>
            </a:r>
            <a:r>
              <a:rPr lang="zh-CN" altLang="en-US" sz="2000" dirty="0">
                <a:solidFill>
                  <a:prstClr val="black"/>
                </a:solidFill>
                <a:latin typeface="FangSong"/>
                <a:ea typeface=""/>
                <a:cs typeface="FangSong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FangSong"/>
                <a:ea typeface=""/>
                <a:cs typeface="FangSong"/>
              </a:rPr>
              <a:t>如何生成决策树！！！</a:t>
            </a:r>
            <a:endParaRPr lang="en-US" sz="2000" dirty="0">
              <a:solidFill>
                <a:srgbClr val="FF0000"/>
              </a:solidFill>
              <a:latin typeface="FangSong"/>
              <a:ea typeface="幼圆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4004039496"/>
      </p:ext>
    </p:extLst>
  </p:cSld>
  <p:clrMapOvr>
    <a:masterClrMapping/>
  </p:clrMapOvr>
  <p:extLst mod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随机森林</a:t>
            </a:r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609600" y="940673"/>
            <a:ext cx="10591800" cy="4877031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>
              <a:lnSpc>
                <a:spcPct val="10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属性选择的随机性 </a:t>
            </a:r>
            <a:r>
              <a:rPr lang="en-US" altLang="zh-CN" sz="2800" dirty="0">
                <a:solidFill>
                  <a:srgbClr val="FF0000"/>
                </a:solidFill>
              </a:rPr>
              <a:t>-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1023F4"/>
                </a:solidFill>
              </a:rPr>
              <a:t>RF</a:t>
            </a:r>
            <a:r>
              <a:rPr lang="zh-CN" altLang="en-US" sz="2800" dirty="0">
                <a:solidFill>
                  <a:srgbClr val="1023F4"/>
                </a:solidFill>
              </a:rPr>
              <a:t>新引入</a:t>
            </a:r>
          </a:p>
          <a:p>
            <a:pPr marL="817200" lvl="2">
              <a:lnSpc>
                <a:spcPct val="100000"/>
              </a:lnSpc>
            </a:pPr>
            <a:r>
              <a:rPr lang="zh-CN" altLang="en-US" sz="2400" dirty="0"/>
              <a:t>传统决策树中是在当前节点的属性集合</a:t>
            </a:r>
            <a:r>
              <a:rPr lang="en-US" altLang="zh-CN" sz="2400" dirty="0"/>
              <a:t>(=d)</a:t>
            </a:r>
            <a:r>
              <a:rPr lang="zh-CN" altLang="en-US" sz="2400" dirty="0"/>
              <a:t>里选择一个</a:t>
            </a:r>
            <a:r>
              <a:rPr lang="zh-CN" altLang="en-US" sz="2400" dirty="0">
                <a:solidFill>
                  <a:srgbClr val="FF0000"/>
                </a:solidFill>
              </a:rPr>
              <a:t>最优属性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817200" lvl="2">
              <a:lnSpc>
                <a:spcPct val="100000"/>
              </a:lnSpc>
            </a:pPr>
            <a:r>
              <a:rPr lang="en-US" altLang="zh-CN" sz="2400" dirty="0"/>
              <a:t>RF</a:t>
            </a:r>
            <a:r>
              <a:rPr lang="zh-CN" altLang="en-US" sz="2400" dirty="0"/>
              <a:t>中，对基决策树的</a:t>
            </a:r>
            <a:r>
              <a:rPr lang="zh-CN" altLang="en-US" sz="2400" dirty="0">
                <a:solidFill>
                  <a:srgbClr val="C00000"/>
                </a:solidFill>
              </a:rPr>
              <a:t>每个节点</a:t>
            </a:r>
            <a:r>
              <a:rPr lang="zh-CN" altLang="en-US" sz="2400" dirty="0"/>
              <a:t>，先从该节点的属性集合中</a:t>
            </a:r>
            <a:r>
              <a:rPr lang="zh-CN" altLang="en-US" sz="2400" dirty="0">
                <a:solidFill>
                  <a:srgbClr val="C00000"/>
                </a:solidFill>
              </a:rPr>
              <a:t>随机选择</a:t>
            </a:r>
            <a:r>
              <a:rPr lang="zh-CN" altLang="en-US" sz="2400" dirty="0"/>
              <a:t>一个</a:t>
            </a:r>
            <a:r>
              <a:rPr lang="zh-CN" altLang="en-US" sz="2400" dirty="0">
                <a:solidFill>
                  <a:srgbClr val="C00000"/>
                </a:solidFill>
              </a:rPr>
              <a:t>包含</a:t>
            </a:r>
            <a:r>
              <a:rPr lang="zh-CN" altLang="en-US" sz="2400" dirty="0"/>
              <a:t> </a:t>
            </a:r>
            <a:r>
              <a:rPr lang="en-US" altLang="zh-CN" sz="2400" i="1" dirty="0">
                <a:solidFill>
                  <a:srgbClr val="C00000"/>
                </a:solidFill>
              </a:rPr>
              <a:t>k</a:t>
            </a:r>
            <a:r>
              <a:rPr lang="zh-CN" altLang="en-US" sz="2400" dirty="0">
                <a:solidFill>
                  <a:srgbClr val="C00000"/>
                </a:solidFill>
              </a:rPr>
              <a:t> 个属性的子集</a:t>
            </a:r>
            <a:r>
              <a:rPr lang="zh-CN" altLang="en-US" sz="2400" dirty="0"/>
              <a:t>，然后再从这个子集中</a:t>
            </a:r>
            <a:r>
              <a:rPr lang="zh-CN" altLang="en-US" sz="2400" dirty="0">
                <a:solidFill>
                  <a:srgbClr val="C00000"/>
                </a:solidFill>
              </a:rPr>
              <a:t>选择一个最优属性</a:t>
            </a:r>
            <a:r>
              <a:rPr lang="zh-CN" altLang="en-US" sz="2400" dirty="0"/>
              <a:t>用于当前节点的划分。</a:t>
            </a:r>
            <a:endParaRPr lang="en-US" altLang="zh-CN" sz="2400" dirty="0"/>
          </a:p>
          <a:p>
            <a:pPr marL="457200" lvl="2" indent="0">
              <a:lnSpc>
                <a:spcPct val="100000"/>
              </a:lnSpc>
              <a:buNone/>
            </a:pPr>
            <a:r>
              <a:rPr lang="zh-CN" altLang="en-US" sz="2400" dirty="0"/>
              <a:t>  </a:t>
            </a:r>
            <a:r>
              <a:rPr lang="zh-CN" altLang="en-US" sz="2400" dirty="0">
                <a:solidFill>
                  <a:srgbClr val="00B050"/>
                </a:solidFill>
              </a:rPr>
              <a:t>（重复</a:t>
            </a:r>
            <a:r>
              <a:rPr lang="en-US" altLang="zh-CN" sz="2400" dirty="0">
                <a:solidFill>
                  <a:srgbClr val="00B050"/>
                </a:solidFill>
              </a:rPr>
              <a:t>m</a:t>
            </a:r>
            <a:r>
              <a:rPr lang="zh-CN" altLang="en-US" sz="2400" dirty="0">
                <a:solidFill>
                  <a:srgbClr val="00B050"/>
                </a:solidFill>
              </a:rPr>
              <a:t>次，得到</a:t>
            </a:r>
            <a:r>
              <a:rPr lang="en-US" altLang="zh-CN" sz="2400" dirty="0">
                <a:solidFill>
                  <a:srgbClr val="00B050"/>
                </a:solidFill>
              </a:rPr>
              <a:t>m</a:t>
            </a:r>
            <a:r>
              <a:rPr lang="zh-CN" altLang="en-US" sz="2400" dirty="0">
                <a:solidFill>
                  <a:srgbClr val="00B050"/>
                </a:solidFill>
              </a:rPr>
              <a:t>个决策树）</a:t>
            </a:r>
            <a:endParaRPr lang="en-US" altLang="zh-CN" sz="2400" dirty="0">
              <a:solidFill>
                <a:srgbClr val="00B050"/>
              </a:solidFill>
            </a:endParaRPr>
          </a:p>
          <a:p>
            <a:pPr marL="817200" lvl="2">
              <a:lnSpc>
                <a:spcPct val="100000"/>
              </a:lnSpc>
            </a:pPr>
            <a:r>
              <a:rPr lang="zh-CN" altLang="en-US" sz="2400" dirty="0"/>
              <a:t>参数 </a:t>
            </a:r>
            <a:r>
              <a:rPr lang="en-US" altLang="zh-CN" sz="2400" dirty="0"/>
              <a:t>k</a:t>
            </a:r>
            <a:r>
              <a:rPr lang="zh-CN" altLang="en-US" sz="2400" dirty="0"/>
              <a:t> 控制了随机性的引入程度： </a:t>
            </a:r>
            <a:endParaRPr lang="en-US" altLang="zh-CN" sz="2400" dirty="0"/>
          </a:p>
          <a:p>
            <a:pPr marL="1274400" lvl="4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k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d</a:t>
            </a:r>
            <a:r>
              <a:rPr lang="zh-CN" altLang="en-US" sz="2400" dirty="0"/>
              <a:t>，基决策树与传统决策树相同；</a:t>
            </a:r>
            <a:endParaRPr lang="en-US" altLang="zh-CN" sz="2400" dirty="0"/>
          </a:p>
          <a:p>
            <a:pPr marL="1274400" lvl="4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k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1</a:t>
            </a:r>
            <a:r>
              <a:rPr lang="zh-CN" altLang="en-US" sz="2400" dirty="0"/>
              <a:t>， 则是随机选择一个属性用于划分；</a:t>
            </a:r>
            <a:endParaRPr lang="en-US" altLang="zh-CN" sz="2400" dirty="0"/>
          </a:p>
          <a:p>
            <a:pPr marL="1274400" lvl="4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C00000"/>
                </a:solidFill>
              </a:rPr>
              <a:t>k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=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log</a:t>
            </a:r>
            <a:r>
              <a:rPr lang="en-US" altLang="zh-CN" sz="2400" baseline="-25000" dirty="0">
                <a:solidFill>
                  <a:srgbClr val="C00000"/>
                </a:solidFill>
              </a:rPr>
              <a:t>2</a:t>
            </a:r>
            <a:r>
              <a:rPr lang="en-US" altLang="zh-CN" sz="2400" dirty="0">
                <a:solidFill>
                  <a:srgbClr val="C00000"/>
                </a:solidFill>
              </a:rPr>
              <a:t>d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C00000"/>
                </a:solidFill>
              </a:rPr>
              <a:t>推荐选择</a:t>
            </a:r>
            <a:r>
              <a:rPr lang="zh-CN" altLang="en-US" sz="2400" dirty="0"/>
              <a:t>。</a:t>
            </a:r>
          </a:p>
          <a:p>
            <a:pPr marL="360000">
              <a:lnSpc>
                <a:spcPct val="100000"/>
              </a:lnSpc>
            </a:pP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498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6"/>
          <p:cNvSpPr/>
          <p:nvPr/>
        </p:nvSpPr>
        <p:spPr>
          <a:xfrm>
            <a:off x="3148239" y="924582"/>
            <a:ext cx="5888149" cy="5141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随机属性选择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647630"/>
      </p:ext>
    </p:extLst>
  </p:cSld>
  <p:clrMapOvr>
    <a:masterClrMapping/>
  </p:clrMapOvr>
  <p:extLst mod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随机森林算法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64" y="1143000"/>
            <a:ext cx="5564537" cy="417340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810000" y="5316403"/>
            <a:ext cx="365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最终结果：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分类任务：简单投票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回归任务：简单平均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581670378"/>
      </p:ext>
    </p:extLst>
  </p:cSld>
  <p:clrMapOvr>
    <a:masterClrMapping/>
  </p:clrMapOvr>
  <p:extLst mod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Bagging</a:t>
            </a:r>
            <a:r>
              <a:rPr lang="zh-CN" altLang="en-US"/>
              <a:t>与随机森林 </a:t>
            </a:r>
            <a:r>
              <a:rPr lang="en-US" altLang="zh-CN"/>
              <a:t>-</a:t>
            </a:r>
            <a:r>
              <a:rPr lang="zh-CN" altLang="en-US"/>
              <a:t> 随机森林实验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3" y="1243536"/>
            <a:ext cx="8958785" cy="426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5791"/>
      </p:ext>
    </p:extLst>
  </p:cSld>
  <p:clrMapOvr>
    <a:masterClrMapping/>
  </p:clrMapOvr>
  <p:extLst mod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四、结合策略</a:t>
            </a:r>
          </a:p>
        </p:txBody>
      </p:sp>
    </p:spTree>
    <p:extLst>
      <p:ext uri="{BB962C8B-B14F-4D97-AF65-F5344CB8AC3E}">
        <p14:creationId xmlns:p14="http://schemas.microsoft.com/office/powerpoint/2010/main" val="2204275275"/>
      </p:ext>
    </p:extLst>
  </p:cSld>
  <p:clrMapOvr>
    <a:masterClrMapping/>
  </p:clrMapOvr>
  <p:extLst mod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个体与集成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000">
              <a:lnSpc>
                <a:spcPct val="120000"/>
              </a:lnSpc>
            </a:pPr>
            <a:r>
              <a:rPr lang="zh-CN" altLang="en-US" sz="2400" dirty="0"/>
              <a:t>考虑一个简单的例子，在二分类问题中，假定</a:t>
            </a:r>
            <a:r>
              <a:rPr lang="en-US" altLang="zh-CN" sz="2400" dirty="0"/>
              <a:t>3</a:t>
            </a:r>
            <a:r>
              <a:rPr lang="zh-CN" altLang="en-US" sz="2400" dirty="0"/>
              <a:t>个分类器在三个样本中的表现如下图所示，其中</a:t>
            </a:r>
            <a:r>
              <a:rPr lang="en-US" altLang="zh-CN" sz="2400" dirty="0"/>
              <a:t>√</a:t>
            </a:r>
            <a:r>
              <a:rPr lang="zh-CN" altLang="zh-CN" sz="2400" dirty="0"/>
              <a:t> </a:t>
            </a:r>
            <a:r>
              <a:rPr lang="zh-CN" altLang="en-US" sz="2400" dirty="0"/>
              <a:t>表示分类正确，</a:t>
            </a:r>
            <a:r>
              <a:rPr lang="en-US" altLang="zh-CN" sz="2400" dirty="0"/>
              <a:t>X</a:t>
            </a:r>
            <a:r>
              <a:rPr lang="zh-CN" altLang="zh-CN" sz="2400" dirty="0"/>
              <a:t> </a:t>
            </a:r>
            <a:r>
              <a:rPr lang="zh-CN" altLang="en-US" sz="2400" dirty="0"/>
              <a:t>号表示分类错误，集成的结果通过</a:t>
            </a:r>
            <a:r>
              <a:rPr lang="zh-CN" altLang="en-US" sz="2400" dirty="0">
                <a:solidFill>
                  <a:srgbClr val="FF0000"/>
                </a:solidFill>
              </a:rPr>
              <a:t>投票</a:t>
            </a:r>
            <a:r>
              <a:rPr lang="zh-CN" altLang="en-US" sz="2400" dirty="0"/>
              <a:t>产生。</a:t>
            </a:r>
          </a:p>
        </p:txBody>
      </p:sp>
      <p:sp>
        <p:nvSpPr>
          <p:cNvPr id="8" name="内容占位符 3"/>
          <p:cNvSpPr txBox="1">
            <a:spLocks/>
          </p:cNvSpPr>
          <p:nvPr/>
        </p:nvSpPr>
        <p:spPr>
          <a:xfrm>
            <a:off x="362899" y="5056488"/>
            <a:ext cx="8616950" cy="65289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集成个体应：</a:t>
            </a:r>
            <a:r>
              <a:rPr lang="zh-CN" altLang="en-US" sz="2400" dirty="0">
                <a:solidFill>
                  <a:srgbClr val="FF0000"/>
                </a:solidFill>
              </a:rPr>
              <a:t>好而不同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095" y="2685839"/>
            <a:ext cx="8363028" cy="19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23473"/>
      </p:ext>
    </p:extLst>
  </p:cSld>
  <p:clrMapOvr>
    <a:masterClrMapping/>
  </p:clrMapOvr>
  <p:extLst mod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51100" y="1003300"/>
            <a:ext cx="6870700" cy="3467100"/>
          </a:xfrm>
          <a:prstGeom prst="rect">
            <a:avLst/>
          </a:prstGeom>
          <a:noFill/>
        </p:spPr>
      </p:pic>
      <p:sp>
        <p:nvSpPr>
          <p:cNvPr id="25" name="TextBox 1"/>
          <p:cNvSpPr txBox="1"/>
          <p:nvPr/>
        </p:nvSpPr>
        <p:spPr>
          <a:xfrm>
            <a:off x="1409700" y="4760686"/>
            <a:ext cx="1974900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95" dirty="0">
                <a:solidFill>
                  <a:srgbClr val="0000FF"/>
                </a:solidFill>
                <a:latin typeface="幼圆" pitchFamily="18" charset="0"/>
                <a:cs typeface="幼圆" pitchFamily="18" charset="0"/>
              </a:rPr>
              <a:t>常用结合方法：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771900" y="4735286"/>
            <a:ext cx="2077492" cy="14824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投票法</a:t>
            </a:r>
          </a:p>
          <a:p>
            <a:pPr>
              <a:lnSpc>
                <a:spcPts val="3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绝对多数投票法</a:t>
            </a:r>
          </a:p>
          <a:p>
            <a:pPr>
              <a:lnSpc>
                <a:spcPts val="3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相对多数投票法</a:t>
            </a:r>
          </a:p>
          <a:p>
            <a:pPr>
              <a:lnSpc>
                <a:spcPts val="3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加权投票法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096000" y="4724399"/>
            <a:ext cx="1564531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平均法</a:t>
            </a:r>
          </a:p>
          <a:p>
            <a:pPr>
              <a:lnSpc>
                <a:spcPts val="3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简单平均法</a:t>
            </a:r>
          </a:p>
          <a:p>
            <a:pPr>
              <a:lnSpc>
                <a:spcPts val="3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err="1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加权平均法</a:t>
            </a:r>
            <a:endParaRPr lang="en-US" altLang="zh-CN" sz="2004" dirty="0">
              <a:solidFill>
                <a:srgbClr val="000000"/>
              </a:solidFill>
              <a:latin typeface="幼圆" pitchFamily="18" charset="0"/>
              <a:cs typeface="幼圆" pitchFamily="18" charset="0"/>
            </a:endParaRPr>
          </a:p>
        </p:txBody>
      </p:sp>
      <p:sp>
        <p:nvSpPr>
          <p:cNvPr id="9" name="TextBox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学习器结合</a:t>
            </a:r>
            <a:endParaRPr lang="en-US" altLang="zh-CN" dirty="0"/>
          </a:p>
        </p:txBody>
      </p:sp>
      <p:sp>
        <p:nvSpPr>
          <p:cNvPr id="11" name="TextBox 1"/>
          <p:cNvSpPr txBox="1"/>
          <p:nvPr/>
        </p:nvSpPr>
        <p:spPr>
          <a:xfrm>
            <a:off x="7924800" y="4719649"/>
            <a:ext cx="1181414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4" dirty="0">
                <a:solidFill>
                  <a:srgbClr val="000000"/>
                </a:solidFill>
                <a:latin typeface="幼圆" pitchFamily="18" charset="0"/>
                <a:cs typeface="Times New Roman" pitchFamily="18" charset="0"/>
              </a:rPr>
              <a:t>学习</a:t>
            </a:r>
            <a:r>
              <a:rPr lang="en-US" altLang="zh-CN" sz="2004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法</a:t>
            </a:r>
          </a:p>
          <a:p>
            <a:pPr>
              <a:lnSpc>
                <a:spcPts val="3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Stacking</a:t>
            </a:r>
            <a:endParaRPr lang="en-US" altLang="zh-CN" sz="2004" dirty="0">
              <a:solidFill>
                <a:srgbClr val="000000"/>
              </a:solidFill>
              <a:latin typeface="幼圆" pitchFamily="18" charset="0"/>
              <a:cs typeface="幼圆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910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11" grpId="0"/>
    </p:bldLst>
  </p:timing>
  <p:extLst mod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694432" y="2252472"/>
            <a:ext cx="2743200" cy="870204"/>
          </a:xfrm>
          <a:custGeom>
            <a:avLst/>
            <a:gdLst>
              <a:gd name="connsiteX0" fmla="*/ 0 w 2743200"/>
              <a:gd name="connsiteY0" fmla="*/ 870204 h 870204"/>
              <a:gd name="connsiteX1" fmla="*/ 2743200 w 2743200"/>
              <a:gd name="connsiteY1" fmla="*/ 870204 h 870204"/>
              <a:gd name="connsiteX2" fmla="*/ 2743200 w 2743200"/>
              <a:gd name="connsiteY2" fmla="*/ 0 h 870204"/>
              <a:gd name="connsiteX3" fmla="*/ 0 w 2743200"/>
              <a:gd name="connsiteY3" fmla="*/ 0 h 870204"/>
              <a:gd name="connsiteX4" fmla="*/ 0 w 2743200"/>
              <a:gd name="connsiteY4" fmla="*/ 870204 h 870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43200" h="870204">
                <a:moveTo>
                  <a:pt x="0" y="870204"/>
                </a:moveTo>
                <a:lnTo>
                  <a:pt x="2743200" y="870204"/>
                </a:lnTo>
                <a:lnTo>
                  <a:pt x="2743200" y="0"/>
                </a:lnTo>
                <a:lnTo>
                  <a:pt x="0" y="0"/>
                </a:lnTo>
                <a:lnTo>
                  <a:pt x="0" y="870204"/>
                </a:lnTo>
              </a:path>
            </a:pathLst>
          </a:custGeom>
          <a:solidFill>
            <a:srgbClr val="FFFF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731008" y="3409189"/>
            <a:ext cx="4111752" cy="1630679"/>
          </a:xfrm>
          <a:custGeom>
            <a:avLst/>
            <a:gdLst>
              <a:gd name="connsiteX0" fmla="*/ 0 w 4111752"/>
              <a:gd name="connsiteY0" fmla="*/ 1630679 h 1630679"/>
              <a:gd name="connsiteX1" fmla="*/ 4111751 w 4111752"/>
              <a:gd name="connsiteY1" fmla="*/ 1630679 h 1630679"/>
              <a:gd name="connsiteX2" fmla="*/ 4111751 w 4111752"/>
              <a:gd name="connsiteY2" fmla="*/ 0 h 1630679"/>
              <a:gd name="connsiteX3" fmla="*/ 0 w 4111752"/>
              <a:gd name="connsiteY3" fmla="*/ 0 h 1630679"/>
              <a:gd name="connsiteX4" fmla="*/ 0 w 4111752"/>
              <a:gd name="connsiteY4" fmla="*/ 1630679 h 1630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11752" h="1630679">
                <a:moveTo>
                  <a:pt x="0" y="1630679"/>
                </a:moveTo>
                <a:lnTo>
                  <a:pt x="4111751" y="1630679"/>
                </a:lnTo>
                <a:lnTo>
                  <a:pt x="4111751" y="0"/>
                </a:lnTo>
                <a:lnTo>
                  <a:pt x="0" y="0"/>
                </a:lnTo>
                <a:lnTo>
                  <a:pt x="0" y="1630679"/>
                </a:lnTo>
              </a:path>
            </a:pathLst>
          </a:custGeom>
          <a:solidFill>
            <a:srgbClr val="FF99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977900"/>
            <a:ext cx="6794500" cy="5359400"/>
          </a:xfrm>
          <a:prstGeom prst="rect">
            <a:avLst/>
          </a:prstGeom>
          <a:noFill/>
        </p:spPr>
      </p:pic>
      <p:sp>
        <p:nvSpPr>
          <p:cNvPr id="8" name="TextBox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Stacking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10646721"/>
      </p:ext>
    </p:extLst>
  </p:cSld>
  <p:clrMapOvr>
    <a:masterClrMapping/>
  </p:clrMapOvr>
  <p:extLst mod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五、多样性</a:t>
            </a:r>
          </a:p>
        </p:txBody>
      </p:sp>
    </p:spTree>
    <p:extLst>
      <p:ext uri="{BB962C8B-B14F-4D97-AF65-F5344CB8AC3E}">
        <p14:creationId xmlns:p14="http://schemas.microsoft.com/office/powerpoint/2010/main" val="5955598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22267" y="1508234"/>
            <a:ext cx="1701800" cy="5461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47899" y="3441700"/>
            <a:ext cx="2895600" cy="10795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7408" y="3162301"/>
            <a:ext cx="3632200" cy="2844800"/>
          </a:xfrm>
          <a:prstGeom prst="rect">
            <a:avLst/>
          </a:prstGeom>
          <a:noFill/>
        </p:spPr>
      </p:pic>
      <p:sp>
        <p:nvSpPr>
          <p:cNvPr id="26" name="TextBox 1"/>
          <p:cNvSpPr txBox="1"/>
          <p:nvPr/>
        </p:nvSpPr>
        <p:spPr>
          <a:xfrm>
            <a:off x="990600" y="393700"/>
            <a:ext cx="5288307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幼圆" pitchFamily="18" charset="0"/>
                <a:cs typeface="幼圆" pitchFamily="18" charset="0"/>
              </a:rPr>
              <a:t>“多样性”</a:t>
            </a:r>
            <a:r>
              <a:rPr lang="en-US" altLang="zh-CN" sz="2004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(diversity)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是集成学习的关键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267200" y="1672079"/>
            <a:ext cx="309238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(error-ambiguity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decomposition):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346199" y="1651001"/>
            <a:ext cx="2872581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zh-CN" altLang="en-US" sz="2400" dirty="0">
                <a:solidFill>
                  <a:srgbClr val="C00000"/>
                </a:solidFill>
                <a:latin typeface="幼圆" pitchFamily="18" charset="0"/>
                <a:cs typeface="幼圆" pitchFamily="18" charset="0"/>
              </a:rPr>
              <a:t>回归：</a:t>
            </a:r>
            <a:r>
              <a:rPr lang="en-US" altLang="zh-CN" sz="2400" dirty="0" err="1">
                <a:solidFill>
                  <a:srgbClr val="C00000"/>
                </a:solidFill>
                <a:latin typeface="幼圆" pitchFamily="18" charset="0"/>
                <a:cs typeface="幼圆" pitchFamily="18" charset="0"/>
              </a:rPr>
              <a:t>误差</a:t>
            </a:r>
            <a:r>
              <a:rPr lang="en-US" altLang="zh-CN" sz="24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400" dirty="0" err="1">
                <a:solidFill>
                  <a:srgbClr val="C00000"/>
                </a:solidFill>
                <a:latin typeface="幼圆" pitchFamily="18" charset="0"/>
                <a:cs typeface="幼圆" pitchFamily="18" charset="0"/>
              </a:rPr>
              <a:t>分歧分解</a:t>
            </a:r>
            <a:endParaRPr lang="en-US" altLang="zh-CN" sz="2400" dirty="0">
              <a:solidFill>
                <a:srgbClr val="C00000"/>
              </a:solidFill>
              <a:latin typeface="幼圆" pitchFamily="18" charset="0"/>
              <a:cs typeface="幼圆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76200" algn="l"/>
              </a:tabLst>
            </a:pPr>
            <a:r>
              <a:rPr lang="zh-CN" altLang="en-US" sz="2402" dirty="0">
                <a:solidFill>
                  <a:srgbClr val="0D1DFF"/>
                </a:solidFill>
                <a:latin typeface="幼圆" pitchFamily="18" charset="0"/>
                <a:cs typeface="幼圆" pitchFamily="18" charset="0"/>
              </a:rPr>
              <a:t>分类：</a:t>
            </a:r>
            <a:r>
              <a:rPr lang="en-US" altLang="zh-CN" sz="2402" dirty="0" err="1">
                <a:solidFill>
                  <a:srgbClr val="0D1DFF"/>
                </a:solidFill>
                <a:latin typeface="幼圆" pitchFamily="18" charset="0"/>
                <a:cs typeface="幼圆" pitchFamily="18" charset="0"/>
              </a:rPr>
              <a:t>多样性度量</a:t>
            </a:r>
            <a:endParaRPr lang="en-US" altLang="zh-CN" sz="2402" dirty="0">
              <a:solidFill>
                <a:srgbClr val="0D1DFF"/>
              </a:solidFill>
              <a:latin typeface="幼圆" pitchFamily="18" charset="0"/>
              <a:cs typeface="幼圆" pitchFamily="18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1879599" y="3048001"/>
            <a:ext cx="4616648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一般通过两分类器的预测结果</a:t>
            </a:r>
            <a:r>
              <a:rPr lang="en-US" altLang="zh-CN" sz="2004" dirty="0">
                <a:solidFill>
                  <a:srgbClr val="0000FF"/>
                </a:solidFill>
                <a:latin typeface="幼圆" pitchFamily="18" charset="0"/>
                <a:cs typeface="幼圆" pitchFamily="18" charset="0"/>
              </a:rPr>
              <a:t>列联表</a:t>
            </a:r>
            <a:r>
              <a:rPr lang="en-US" altLang="zh-CN" sz="2004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定义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1422399" y="4584701"/>
            <a:ext cx="89768" cy="14568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3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9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9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1714500" y="4610101"/>
            <a:ext cx="3095399" cy="14568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不合度量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(disagreement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measure)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相关系数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(correlation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coefficient)</a:t>
            </a:r>
          </a:p>
          <a:p>
            <a:pPr>
              <a:lnSpc>
                <a:spcPts val="3100"/>
              </a:lnSpc>
            </a:pPr>
            <a:r>
              <a:rPr lang="en-US" altLang="zh-CN" sz="2004" i="1" dirty="0">
                <a:solidFill>
                  <a:srgbClr val="000000"/>
                </a:solidFill>
                <a:latin typeface="Palatino Linotype" pitchFamily="18" charset="0"/>
                <a:cs typeface="Palatino Linotype" pitchFamily="18" charset="0"/>
              </a:rPr>
              <a:t>Q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004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统计量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596" i="1" dirty="0">
                <a:solidFill>
                  <a:srgbClr val="000000"/>
                </a:solidFill>
                <a:latin typeface="Palatino Linotype" pitchFamily="18" charset="0"/>
                <a:cs typeface="Palatino Linotype" pitchFamily="18" charset="0"/>
              </a:rPr>
              <a:t>Q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-statistic)</a:t>
            </a:r>
          </a:p>
          <a:p>
            <a:pPr>
              <a:lnSpc>
                <a:spcPts val="3000"/>
              </a:lnSpc>
            </a:pPr>
            <a:r>
              <a:rPr lang="en-US" altLang="zh-CN" sz="2004" i="1" dirty="0">
                <a:solidFill>
                  <a:srgbClr val="000000"/>
                </a:solidFill>
                <a:latin typeface="Palatino Linotype" pitchFamily="18" charset="0"/>
                <a:cs typeface="Palatino Linotype" pitchFamily="18" charset="0"/>
              </a:rPr>
              <a:t>κ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004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统计量</a:t>
            </a:r>
            <a:r>
              <a:rPr lang="en-US" altLang="zh-CN" sz="1596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（</a:t>
            </a:r>
            <a:r>
              <a:rPr lang="en-US" altLang="zh-CN" sz="1596" i="1" dirty="0">
                <a:solidFill>
                  <a:srgbClr val="000000"/>
                </a:solidFill>
                <a:latin typeface="Palatino Linotype" pitchFamily="18" charset="0"/>
                <a:cs typeface="Palatino Linotype" pitchFamily="18" charset="0"/>
              </a:rPr>
              <a:t>κ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-statistic</a:t>
            </a:r>
            <a:r>
              <a:rPr lang="en-US" altLang="zh-CN" sz="1596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）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1422399" y="6108701"/>
            <a:ext cx="85921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8539508" y="2946402"/>
            <a:ext cx="900888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802" i="1" dirty="0">
                <a:solidFill>
                  <a:srgbClr val="000000"/>
                </a:solidFill>
                <a:latin typeface="Palatino Linotype" pitchFamily="18" charset="0"/>
                <a:cs typeface="Palatino Linotype" pitchFamily="18" charset="0"/>
              </a:rPr>
              <a:t>κ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802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误差图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7599709" y="6070602"/>
            <a:ext cx="2872581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FF"/>
                </a:solidFill>
                <a:latin typeface="幼圆" pitchFamily="18" charset="0"/>
                <a:cs typeface="幼圆" pitchFamily="18" charset="0"/>
              </a:rPr>
              <a:t>每一对分类器作为图中的一个点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多样性分析</a:t>
            </a:r>
          </a:p>
        </p:txBody>
      </p:sp>
      <p:sp>
        <p:nvSpPr>
          <p:cNvPr id="5" name="圆角矩形标注 4"/>
          <p:cNvSpPr/>
          <p:nvPr/>
        </p:nvSpPr>
        <p:spPr>
          <a:xfrm>
            <a:off x="6759332" y="2201918"/>
            <a:ext cx="1394068" cy="596900"/>
          </a:xfrm>
          <a:prstGeom prst="wedgeRoundRectCallout">
            <a:avLst>
              <a:gd name="adj1" fmla="val 67633"/>
              <a:gd name="adj2" fmla="val -81910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个体学习器的平均泛化误差</a:t>
            </a:r>
          </a:p>
        </p:txBody>
      </p:sp>
      <p:sp>
        <p:nvSpPr>
          <p:cNvPr id="17" name="圆角矩形标注 16"/>
          <p:cNvSpPr/>
          <p:nvPr/>
        </p:nvSpPr>
        <p:spPr>
          <a:xfrm>
            <a:off x="9652982" y="2214508"/>
            <a:ext cx="1167417" cy="596900"/>
          </a:xfrm>
          <a:prstGeom prst="wedgeRoundRectCallout">
            <a:avLst>
              <a:gd name="adj1" fmla="val -92563"/>
              <a:gd name="adj2" fmla="val -89716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rgbClr val="FF0000"/>
                </a:solidFill>
              </a:rPr>
              <a:t>个体学习器的集成分歧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133214"/>
      </p:ext>
    </p:extLst>
  </p:cSld>
  <p:clrMapOvr>
    <a:masterClrMapping/>
  </p:clrMapOvr>
  <p:extLst mod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"/>
          <p:cNvSpPr txBox="1"/>
          <p:nvPr/>
        </p:nvSpPr>
        <p:spPr>
          <a:xfrm>
            <a:off x="1689100" y="393701"/>
            <a:ext cx="6995569" cy="15722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41300" algn="l"/>
                <a:tab pos="698500" algn="l"/>
              </a:tabLst>
            </a:pPr>
            <a:endParaRPr lang="en-US" altLang="zh-CN" sz="2400" dirty="0">
              <a:solidFill>
                <a:srgbClr val="000000"/>
              </a:solidFill>
              <a:latin typeface="幼圆" pitchFamily="18" charset="0"/>
              <a:cs typeface="幼圆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241300" algn="l"/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数据样本扰动</a:t>
            </a:r>
          </a:p>
          <a:p>
            <a:pPr>
              <a:lnSpc>
                <a:spcPts val="3000"/>
              </a:lnSpc>
              <a:tabLst>
                <a:tab pos="241300" algn="l"/>
                <a:tab pos="6985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例如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Adaboost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err="1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使用</a:t>
            </a:r>
            <a:r>
              <a:rPr lang="zh-CN" altLang="en-US" sz="2004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重要性</a:t>
            </a:r>
            <a:r>
              <a:rPr lang="en-US" altLang="zh-CN" sz="2004" dirty="0" err="1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采样、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Bagging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使用自助采样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387600" y="2019301"/>
            <a:ext cx="8015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730501" y="1993901"/>
            <a:ext cx="627094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注意：对“不稳定基学习器”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如决策树、神经网络等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很有效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930401" y="2336800"/>
            <a:ext cx="8425383" cy="10079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447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FF"/>
                </a:solidFill>
                <a:latin typeface="幼圆" pitchFamily="18" charset="0"/>
                <a:cs typeface="幼圆" pitchFamily="18" charset="0"/>
              </a:rPr>
              <a:t>不适用于“稳定基学习器”</a:t>
            </a:r>
            <a:r>
              <a:rPr lang="en-US" altLang="zh-CN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（如线性分类器、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SVM</a:t>
            </a:r>
            <a:r>
              <a:rPr lang="en-US" altLang="zh-CN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、朴素贝叶斯等）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14478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输入属性扰动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387600" y="3416301"/>
            <a:ext cx="220573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例如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幼圆" pitchFamily="18" charset="0"/>
                <a:cs typeface="幼圆" pitchFamily="18" charset="0"/>
              </a:rPr>
              <a:t>随机子空间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686301" y="3441701"/>
            <a:ext cx="165910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(Random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Subspace)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1930401" y="4279901"/>
            <a:ext cx="5847755" cy="23288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4572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输出表示扰动</a:t>
            </a:r>
          </a:p>
          <a:p>
            <a:pPr>
              <a:lnSpc>
                <a:spcPts val="30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例如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输出标记随机翻转、分类转回归、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ECOC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 marL="342900" indent="-342900">
              <a:lnSpc>
                <a:spcPts val="3100"/>
              </a:lnSpc>
              <a:buFont typeface="Wingdings" panose="05000000000000000000" pitchFamily="2" charset="2"/>
              <a:buChar char="p"/>
              <a:tabLst>
                <a:tab pos="457200" algn="l"/>
              </a:tabLst>
            </a:pPr>
            <a:r>
              <a:rPr lang="en-US" altLang="zh-CN" sz="2400" dirty="0" err="1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算法参数扰动</a:t>
            </a:r>
            <a:endParaRPr lang="en-US" altLang="zh-CN" sz="2400" dirty="0">
              <a:solidFill>
                <a:srgbClr val="000000"/>
              </a:solidFill>
              <a:latin typeface="幼圆" pitchFamily="18" charset="0"/>
              <a:cs typeface="幼圆" pitchFamily="18" charset="0"/>
            </a:endParaRPr>
          </a:p>
          <a:p>
            <a:pPr lvl="0">
              <a:lnSpc>
                <a:spcPts val="3000"/>
              </a:lnSpc>
              <a:tabLst>
                <a:tab pos="457200" algn="l"/>
              </a:tabLst>
            </a:pPr>
            <a:r>
              <a:rPr lang="en-US" altLang="zh-CN" dirty="0">
                <a:solidFill>
                  <a:srgbClr val="1E3E4B"/>
                </a:solidFill>
              </a:rPr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solidFill>
                  <a:srgbClr val="1E3E4B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 err="1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例如</a:t>
            </a:r>
            <a:r>
              <a:rPr lang="en-US" altLang="zh-CN" sz="2004" dirty="0">
                <a:solidFill>
                  <a:srgbClr val="1E3E4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4" dirty="0">
                <a:solidFill>
                  <a:srgbClr val="000000"/>
                </a:solidFill>
                <a:latin typeface="幼圆" pitchFamily="18" charset="0"/>
                <a:cs typeface="Times New Roman" pitchFamily="18" charset="0"/>
              </a:rPr>
              <a:t>神经元数目、初始权值等</a:t>
            </a:r>
            <a:endParaRPr lang="en-US" altLang="zh-CN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100"/>
              </a:lnSpc>
              <a:tabLst>
                <a:tab pos="457200" algn="l"/>
              </a:tabLst>
            </a:pPr>
            <a:endParaRPr lang="en-US" altLang="zh-CN" sz="2400" dirty="0">
              <a:solidFill>
                <a:srgbClr val="000000"/>
              </a:solidFill>
              <a:latin typeface="幼圆" pitchFamily="18" charset="0"/>
              <a:cs typeface="幼圆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多样性增强常用策略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38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  <p:extLst mod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630167" y="3537203"/>
            <a:ext cx="787908" cy="787908"/>
          </a:xfrm>
          <a:custGeom>
            <a:avLst/>
            <a:gdLst>
              <a:gd name="connsiteX0" fmla="*/ 768858 w 787908"/>
              <a:gd name="connsiteY0" fmla="*/ 19050 h 787908"/>
              <a:gd name="connsiteX1" fmla="*/ 19050 w 787908"/>
              <a:gd name="connsiteY1" fmla="*/ 768858 h 787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7908" h="787908">
                <a:moveTo>
                  <a:pt x="768858" y="19050"/>
                </a:moveTo>
                <a:lnTo>
                  <a:pt x="19050" y="768858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630167" y="3537203"/>
            <a:ext cx="787908" cy="787908"/>
          </a:xfrm>
          <a:custGeom>
            <a:avLst/>
            <a:gdLst>
              <a:gd name="connsiteX0" fmla="*/ 19050 w 787908"/>
              <a:gd name="connsiteY0" fmla="*/ 19050 h 787908"/>
              <a:gd name="connsiteX1" fmla="*/ 768858 w 787908"/>
              <a:gd name="connsiteY1" fmla="*/ 768858 h 787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7908" h="787908">
                <a:moveTo>
                  <a:pt x="19050" y="19050"/>
                </a:moveTo>
                <a:lnTo>
                  <a:pt x="768858" y="768858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01670" y="3227577"/>
            <a:ext cx="1689100" cy="21844"/>
          </a:xfrm>
          <a:custGeom>
            <a:avLst/>
            <a:gdLst>
              <a:gd name="connsiteX0" fmla="*/ 6350 w 1689100"/>
              <a:gd name="connsiteY0" fmla="*/ 6350 h 21844"/>
              <a:gd name="connsiteX1" fmla="*/ 1682750 w 168910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89100" h="21844">
                <a:moveTo>
                  <a:pt x="6350" y="6350"/>
                </a:moveTo>
                <a:lnTo>
                  <a:pt x="1682750" y="6350"/>
                </a:lnTo>
              </a:path>
            </a:pathLst>
          </a:custGeom>
          <a:ln w="12700">
            <a:solidFill>
              <a:srgbClr val="3399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87470" y="2922777"/>
            <a:ext cx="317500" cy="241300"/>
          </a:xfrm>
          <a:custGeom>
            <a:avLst/>
            <a:gdLst>
              <a:gd name="connsiteX0" fmla="*/ 6350 w 317500"/>
              <a:gd name="connsiteY0" fmla="*/ 63500 h 241300"/>
              <a:gd name="connsiteX1" fmla="*/ 158750 w 317500"/>
              <a:gd name="connsiteY1" fmla="*/ 6350 h 241300"/>
              <a:gd name="connsiteX2" fmla="*/ 311150 w 317500"/>
              <a:gd name="connsiteY2" fmla="*/ 63500 h 241300"/>
              <a:gd name="connsiteX3" fmla="*/ 234950 w 317500"/>
              <a:gd name="connsiteY3" fmla="*/ 63500 h 241300"/>
              <a:gd name="connsiteX4" fmla="*/ 234950 w 317500"/>
              <a:gd name="connsiteY4" fmla="*/ 234950 h 241300"/>
              <a:gd name="connsiteX5" fmla="*/ 82550 w 317500"/>
              <a:gd name="connsiteY5" fmla="*/ 234950 h 241300"/>
              <a:gd name="connsiteX6" fmla="*/ 82550 w 317500"/>
              <a:gd name="connsiteY6" fmla="*/ 63500 h 241300"/>
              <a:gd name="connsiteX7" fmla="*/ 6350 w 317500"/>
              <a:gd name="connsiteY7" fmla="*/ 6350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17500" h="241300">
                <a:moveTo>
                  <a:pt x="6350" y="63500"/>
                </a:moveTo>
                <a:lnTo>
                  <a:pt x="158750" y="6350"/>
                </a:lnTo>
                <a:lnTo>
                  <a:pt x="311150" y="63500"/>
                </a:lnTo>
                <a:lnTo>
                  <a:pt x="234950" y="63500"/>
                </a:lnTo>
                <a:lnTo>
                  <a:pt x="234950" y="234950"/>
                </a:lnTo>
                <a:lnTo>
                  <a:pt x="82550" y="234950"/>
                </a:lnTo>
                <a:lnTo>
                  <a:pt x="82550" y="63500"/>
                </a:lnTo>
                <a:lnTo>
                  <a:pt x="6350" y="635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399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982469" y="3696970"/>
            <a:ext cx="1231900" cy="459232"/>
          </a:xfrm>
          <a:custGeom>
            <a:avLst/>
            <a:gdLst>
              <a:gd name="connsiteX0" fmla="*/ 6350 w 1231900"/>
              <a:gd name="connsiteY0" fmla="*/ 452882 h 459232"/>
              <a:gd name="connsiteX1" fmla="*/ 1225550 w 1231900"/>
              <a:gd name="connsiteY1" fmla="*/ 452882 h 459232"/>
              <a:gd name="connsiteX2" fmla="*/ 1225550 w 1231900"/>
              <a:gd name="connsiteY2" fmla="*/ 6350 h 459232"/>
              <a:gd name="connsiteX3" fmla="*/ 6350 w 1231900"/>
              <a:gd name="connsiteY3" fmla="*/ 6350 h 459232"/>
              <a:gd name="connsiteX4" fmla="*/ 6350 w 1231900"/>
              <a:gd name="connsiteY4" fmla="*/ 452882 h 459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1900" h="459232">
                <a:moveTo>
                  <a:pt x="6350" y="452882"/>
                </a:moveTo>
                <a:lnTo>
                  <a:pt x="1225550" y="452882"/>
                </a:lnTo>
                <a:lnTo>
                  <a:pt x="1225550" y="6350"/>
                </a:lnTo>
                <a:lnTo>
                  <a:pt x="6350" y="6350"/>
                </a:lnTo>
                <a:lnTo>
                  <a:pt x="6350" y="4528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399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372357" y="3693921"/>
            <a:ext cx="1231900" cy="457708"/>
          </a:xfrm>
          <a:custGeom>
            <a:avLst/>
            <a:gdLst>
              <a:gd name="connsiteX0" fmla="*/ 6350 w 1231900"/>
              <a:gd name="connsiteY0" fmla="*/ 451358 h 457708"/>
              <a:gd name="connsiteX1" fmla="*/ 1225550 w 1231900"/>
              <a:gd name="connsiteY1" fmla="*/ 451358 h 457708"/>
              <a:gd name="connsiteX2" fmla="*/ 1225550 w 1231900"/>
              <a:gd name="connsiteY2" fmla="*/ 6350 h 457708"/>
              <a:gd name="connsiteX3" fmla="*/ 6350 w 1231900"/>
              <a:gd name="connsiteY3" fmla="*/ 6350 h 457708"/>
              <a:gd name="connsiteX4" fmla="*/ 6350 w 1231900"/>
              <a:gd name="connsiteY4" fmla="*/ 451358 h 457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1900" h="457708">
                <a:moveTo>
                  <a:pt x="6350" y="451358"/>
                </a:moveTo>
                <a:lnTo>
                  <a:pt x="1225550" y="451358"/>
                </a:lnTo>
                <a:lnTo>
                  <a:pt x="1225550" y="6350"/>
                </a:lnTo>
                <a:lnTo>
                  <a:pt x="6350" y="6350"/>
                </a:lnTo>
                <a:lnTo>
                  <a:pt x="6350" y="4513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399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466334" y="3700017"/>
            <a:ext cx="1231900" cy="459232"/>
          </a:xfrm>
          <a:custGeom>
            <a:avLst/>
            <a:gdLst>
              <a:gd name="connsiteX0" fmla="*/ 6350 w 1231900"/>
              <a:gd name="connsiteY0" fmla="*/ 452882 h 459232"/>
              <a:gd name="connsiteX1" fmla="*/ 1225550 w 1231900"/>
              <a:gd name="connsiteY1" fmla="*/ 452882 h 459232"/>
              <a:gd name="connsiteX2" fmla="*/ 1225550 w 1231900"/>
              <a:gd name="connsiteY2" fmla="*/ 6350 h 459232"/>
              <a:gd name="connsiteX3" fmla="*/ 6350 w 1231900"/>
              <a:gd name="connsiteY3" fmla="*/ 6350 h 459232"/>
              <a:gd name="connsiteX4" fmla="*/ 6350 w 1231900"/>
              <a:gd name="connsiteY4" fmla="*/ 452882 h 459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1900" h="459232">
                <a:moveTo>
                  <a:pt x="6350" y="452882"/>
                </a:moveTo>
                <a:lnTo>
                  <a:pt x="1225550" y="452882"/>
                </a:lnTo>
                <a:lnTo>
                  <a:pt x="1225550" y="6350"/>
                </a:lnTo>
                <a:lnTo>
                  <a:pt x="6350" y="6350"/>
                </a:lnTo>
                <a:lnTo>
                  <a:pt x="6350" y="4528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399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780031" y="4538471"/>
            <a:ext cx="8586216" cy="1862328"/>
          </a:xfrm>
          <a:custGeom>
            <a:avLst/>
            <a:gdLst>
              <a:gd name="connsiteX0" fmla="*/ 0 w 8586216"/>
              <a:gd name="connsiteY0" fmla="*/ 1862328 h 1862328"/>
              <a:gd name="connsiteX1" fmla="*/ 8586215 w 8586216"/>
              <a:gd name="connsiteY1" fmla="*/ 1862328 h 1862328"/>
              <a:gd name="connsiteX2" fmla="*/ 8586215 w 8586216"/>
              <a:gd name="connsiteY2" fmla="*/ 0 h 1862328"/>
              <a:gd name="connsiteX3" fmla="*/ 0 w 8586216"/>
              <a:gd name="connsiteY3" fmla="*/ 0 h 1862328"/>
              <a:gd name="connsiteX4" fmla="*/ 0 w 8586216"/>
              <a:gd name="connsiteY4" fmla="*/ 1862328 h 1862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86216" h="1862328">
                <a:moveTo>
                  <a:pt x="0" y="1862328"/>
                </a:moveTo>
                <a:lnTo>
                  <a:pt x="8586215" y="1862328"/>
                </a:lnTo>
                <a:lnTo>
                  <a:pt x="8586215" y="0"/>
                </a:lnTo>
                <a:lnTo>
                  <a:pt x="0" y="0"/>
                </a:lnTo>
                <a:lnTo>
                  <a:pt x="0" y="1862328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964182" y="4664709"/>
            <a:ext cx="3825747" cy="1212088"/>
          </a:xfrm>
          <a:custGeom>
            <a:avLst/>
            <a:gdLst>
              <a:gd name="connsiteX0" fmla="*/ 6350 w 3825747"/>
              <a:gd name="connsiteY0" fmla="*/ 1205738 h 1212088"/>
              <a:gd name="connsiteX1" fmla="*/ 3819397 w 3825747"/>
              <a:gd name="connsiteY1" fmla="*/ 1205738 h 1212088"/>
              <a:gd name="connsiteX2" fmla="*/ 3819397 w 3825747"/>
              <a:gd name="connsiteY2" fmla="*/ 6350 h 1212088"/>
              <a:gd name="connsiteX3" fmla="*/ 6350 w 3825747"/>
              <a:gd name="connsiteY3" fmla="*/ 6350 h 1212088"/>
              <a:gd name="connsiteX4" fmla="*/ 6350 w 3825747"/>
              <a:gd name="connsiteY4" fmla="*/ 1205738 h 1212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25747" h="1212088">
                <a:moveTo>
                  <a:pt x="6350" y="1205738"/>
                </a:moveTo>
                <a:lnTo>
                  <a:pt x="3819397" y="1205738"/>
                </a:lnTo>
                <a:lnTo>
                  <a:pt x="3819397" y="6350"/>
                </a:lnTo>
                <a:lnTo>
                  <a:pt x="6350" y="6350"/>
                </a:lnTo>
                <a:lnTo>
                  <a:pt x="6350" y="12057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D543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952491" y="4660139"/>
            <a:ext cx="4226559" cy="1213611"/>
          </a:xfrm>
          <a:custGeom>
            <a:avLst/>
            <a:gdLst>
              <a:gd name="connsiteX0" fmla="*/ 6350 w 4226559"/>
              <a:gd name="connsiteY0" fmla="*/ 1207261 h 1213611"/>
              <a:gd name="connsiteX1" fmla="*/ 4220209 w 4226559"/>
              <a:gd name="connsiteY1" fmla="*/ 1207261 h 1213611"/>
              <a:gd name="connsiteX2" fmla="*/ 4220209 w 4226559"/>
              <a:gd name="connsiteY2" fmla="*/ 6350 h 1213611"/>
              <a:gd name="connsiteX3" fmla="*/ 6350 w 4226559"/>
              <a:gd name="connsiteY3" fmla="*/ 6350 h 1213611"/>
              <a:gd name="connsiteX4" fmla="*/ 6350 w 4226559"/>
              <a:gd name="connsiteY4" fmla="*/ 1207261 h 1213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26559" h="1213611">
                <a:moveTo>
                  <a:pt x="6350" y="1207261"/>
                </a:moveTo>
                <a:lnTo>
                  <a:pt x="4220209" y="1207261"/>
                </a:lnTo>
                <a:lnTo>
                  <a:pt x="4220209" y="6350"/>
                </a:lnTo>
                <a:lnTo>
                  <a:pt x="6350" y="6350"/>
                </a:lnTo>
                <a:lnTo>
                  <a:pt x="6350" y="12072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D543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82900" y="3289300"/>
            <a:ext cx="723900" cy="2667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48100" y="3302000"/>
            <a:ext cx="101600" cy="3302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3276600"/>
            <a:ext cx="1397000" cy="279400"/>
          </a:xfrm>
          <a:prstGeom prst="rect">
            <a:avLst/>
          </a:prstGeom>
          <a:noFill/>
        </p:spPr>
      </p:pic>
      <p:sp>
        <p:nvSpPr>
          <p:cNvPr id="37" name="TextBox 1"/>
          <p:cNvSpPr txBox="1"/>
          <p:nvPr/>
        </p:nvSpPr>
        <p:spPr>
          <a:xfrm>
            <a:off x="1955801" y="1104901"/>
            <a:ext cx="1538883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幼圆" pitchFamily="18" charset="0"/>
                <a:cs typeface="幼圆" pitchFamily="18" charset="0"/>
              </a:rPr>
              <a:t>选择性集成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3594101" y="1104901"/>
            <a:ext cx="1963679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(selective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ensemble)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955801" y="1644704"/>
            <a:ext cx="7899598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95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给定一组个体学习器，从中选择一部分来构建集成，经常会比使</a:t>
            </a:r>
          </a:p>
          <a:p>
            <a:pPr>
              <a:lnSpc>
                <a:spcPts val="2600"/>
              </a:lnSpc>
            </a:pPr>
            <a:r>
              <a:rPr lang="en-US" altLang="zh-CN" sz="2195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用所有个体学习器更好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更小的存储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004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时间开销，更强的泛化性能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3670300" y="2590801"/>
            <a:ext cx="84221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339933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070101" y="3784601"/>
            <a:ext cx="807913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339933"/>
                </a:solidFill>
                <a:latin typeface="Times New Roman" pitchFamily="18" charset="0"/>
                <a:cs typeface="Times New Roman" pitchFamily="18" charset="0"/>
              </a:rPr>
              <a:t>Learner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467101" y="3276600"/>
            <a:ext cx="1654299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400" b="1" dirty="0">
                <a:solidFill>
                  <a:srgbClr val="339933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339933"/>
                </a:solidFill>
                <a:latin typeface="Times New Roman" pitchFamily="18" charset="0"/>
                <a:cs typeface="Times New Roman" pitchFamily="18" charset="0"/>
              </a:rPr>
              <a:t>...</a:t>
            </a:r>
          </a:p>
          <a:p>
            <a:pPr>
              <a:lnSpc>
                <a:spcPts val="3200"/>
              </a:lnSpc>
              <a:tabLst>
                <a:tab pos="736600" algn="l"/>
              </a:tabLst>
            </a:pPr>
            <a:r>
              <a:rPr lang="en-US" altLang="zh-CN" b="1" dirty="0">
                <a:solidFill>
                  <a:srgbClr val="339933"/>
                </a:solidFill>
                <a:latin typeface="Times New Roman" pitchFamily="18" charset="0"/>
                <a:cs typeface="Times New Roman" pitchFamily="18" charset="0"/>
              </a:rPr>
              <a:t>Learner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>
                <a:solidFill>
                  <a:srgbClr val="339933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339933"/>
                </a:solidFill>
                <a:latin typeface="Times New Roman" pitchFamily="18" charset="0"/>
                <a:cs typeface="Times New Roman" pitchFamily="18" charset="0"/>
              </a:rPr>
              <a:t>...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562601" y="3784601"/>
            <a:ext cx="807913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1802" b="1" dirty="0">
                <a:solidFill>
                  <a:srgbClr val="339933"/>
                </a:solidFill>
                <a:latin typeface="Times New Roman" pitchFamily="18" charset="0"/>
                <a:cs typeface="Times New Roman" pitchFamily="18" charset="0"/>
              </a:rPr>
              <a:t>Learner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082800" y="4737100"/>
            <a:ext cx="3462486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4572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集成修剪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(ensemble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pruning)</a:t>
            </a:r>
          </a:p>
          <a:p>
            <a:pPr>
              <a:lnSpc>
                <a:spcPts val="1700"/>
              </a:lnSpc>
              <a:tabLst>
                <a:tab pos="457200" algn="l"/>
              </a:tabLst>
            </a:pPr>
            <a:r>
              <a:rPr lang="en-US" altLang="zh-CN" sz="1403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[Margineantu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Dietterich,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ICML’97]</a:t>
            </a:r>
          </a:p>
          <a:p>
            <a:pPr>
              <a:lnSpc>
                <a:spcPts val="2000"/>
              </a:lnSpc>
              <a:tabLst>
                <a:tab pos="4572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较早出现，针对序列型集成</a:t>
            </a:r>
          </a:p>
          <a:p>
            <a:pPr>
              <a:lnSpc>
                <a:spcPts val="21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dirty="0" err="1">
                <a:solidFill>
                  <a:srgbClr val="FF0000"/>
                </a:solidFill>
                <a:latin typeface="幼圆" pitchFamily="18" charset="0"/>
                <a:cs typeface="幼圆" pitchFamily="18" charset="0"/>
              </a:rPr>
              <a:t>减小集成规模</a:t>
            </a:r>
            <a:r>
              <a:rPr lang="en-US" altLang="zh-CN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、</a:t>
            </a:r>
            <a:r>
              <a:rPr lang="zh-CN" altLang="en-US" dirty="0">
                <a:solidFill>
                  <a:srgbClr val="0000FF"/>
                </a:solidFill>
                <a:latin typeface="幼圆" pitchFamily="18" charset="0"/>
                <a:cs typeface="幼圆" pitchFamily="18" charset="0"/>
              </a:rPr>
              <a:t>增强</a:t>
            </a:r>
            <a:r>
              <a:rPr lang="en-US" altLang="zh-CN" dirty="0" err="1">
                <a:solidFill>
                  <a:srgbClr val="0000FF"/>
                </a:solidFill>
                <a:latin typeface="幼圆" pitchFamily="18" charset="0"/>
                <a:cs typeface="幼圆" pitchFamily="18" charset="0"/>
              </a:rPr>
              <a:t>泛化性能</a:t>
            </a:r>
            <a:endParaRPr lang="en-US" altLang="zh-CN" dirty="0">
              <a:solidFill>
                <a:srgbClr val="0000FF"/>
              </a:solidFill>
              <a:latin typeface="幼圆" pitchFamily="18" charset="0"/>
              <a:cs typeface="幼圆" pitchFamily="18" charset="0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6083301" y="4749800"/>
            <a:ext cx="3652795" cy="10720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4572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选择性集成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[Zhou,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al,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AIJ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02]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稍晚，</a:t>
            </a:r>
          </a:p>
          <a:p>
            <a:pPr>
              <a:lnSpc>
                <a:spcPts val="2200"/>
              </a:lnSpc>
              <a:tabLst>
                <a:tab pos="4572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针对并行型集成，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MCBTA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(Many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could</a:t>
            </a:r>
          </a:p>
          <a:p>
            <a:pPr>
              <a:lnSpc>
                <a:spcPts val="2100"/>
              </a:lnSpc>
              <a:tabLst>
                <a:tab pos="4572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better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all)</a:t>
            </a:r>
            <a:r>
              <a:rPr lang="en-US" altLang="zh-CN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定理</a:t>
            </a:r>
          </a:p>
          <a:p>
            <a:pPr>
              <a:lnSpc>
                <a:spcPts val="20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  <a:latin typeface="幼圆" pitchFamily="18" charset="0"/>
                <a:cs typeface="幼圆" pitchFamily="18" charset="0"/>
              </a:rPr>
              <a:t>减小集成规模</a:t>
            </a:r>
            <a:r>
              <a:rPr lang="en-US" altLang="zh-CN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、</a:t>
            </a:r>
            <a:r>
              <a:rPr lang="en-US" altLang="zh-CN" dirty="0">
                <a:solidFill>
                  <a:srgbClr val="0D1DFF"/>
                </a:solidFill>
                <a:latin typeface="幼圆" pitchFamily="18" charset="0"/>
                <a:cs typeface="幼圆" pitchFamily="18" charset="0"/>
              </a:rPr>
              <a:t>增强泛化性能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365500" y="6032501"/>
            <a:ext cx="5539978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目前“集成修剪”与“选择性集成”基本被视为同义词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778500" y="2844801"/>
            <a:ext cx="439222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选择过程需考虑个体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幼圆" pitchFamily="18" charset="0"/>
                <a:cs typeface="幼圆" pitchFamily="18" charset="0"/>
              </a:rPr>
              <a:t>性能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幼圆" pitchFamily="18" charset="0"/>
                <a:cs typeface="幼圆" pitchFamily="18" charset="0"/>
              </a:rPr>
              <a:t>多样性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dirty="0">
                <a:solidFill>
                  <a:srgbClr val="FF0000"/>
                </a:solidFill>
                <a:latin typeface="幼圆" pitchFamily="18" charset="0"/>
                <a:cs typeface="幼圆" pitchFamily="18" charset="0"/>
              </a:rPr>
              <a:t>互补性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112000" y="3314701"/>
            <a:ext cx="3462486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幼圆" pitchFamily="18" charset="0"/>
                <a:cs typeface="幼圆" pitchFamily="18" charset="0"/>
              </a:rPr>
              <a:t>仅选出“精度最高的”通常不好！</a:t>
            </a:r>
          </a:p>
        </p:txBody>
      </p:sp>
      <p:sp>
        <p:nvSpPr>
          <p:cNvPr id="30" name="TextBox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“越多越好”？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99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44" grpId="0"/>
      <p:bldP spid="45" grpId="0"/>
      <p:bldP spid="46" grpId="0"/>
    </p:bldLst>
  </p:timing>
  <p:extLst mod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上一章：求后验概率的贝叶斯分类；本章：合多为一的集成学习</a:t>
            </a:r>
            <a:endParaRPr lang="en-US" altLang="zh-CN" dirty="0"/>
          </a:p>
          <a:p>
            <a:r>
              <a:rPr lang="zh-CN" altLang="en-US" dirty="0"/>
              <a:t>个体与集成：</a:t>
            </a:r>
            <a:r>
              <a:rPr lang="en-US" altLang="zh-CN" dirty="0"/>
              <a:t>1+1&gt;2</a:t>
            </a:r>
          </a:p>
          <a:p>
            <a:r>
              <a:rPr lang="zh-CN" altLang="en-US" dirty="0"/>
              <a:t>更改训练样本的权重可以生成不同的个体学习器</a:t>
            </a:r>
            <a:endParaRPr lang="en-US" altLang="zh-CN" dirty="0"/>
          </a:p>
          <a:p>
            <a:pPr lvl="1"/>
            <a:r>
              <a:rPr lang="zh-CN" altLang="en-US" dirty="0"/>
              <a:t>分类器投票也给权重：</a:t>
            </a:r>
            <a:r>
              <a:rPr lang="en-US" altLang="zh-CN" dirty="0"/>
              <a:t>Boosting</a:t>
            </a:r>
          </a:p>
          <a:p>
            <a:r>
              <a:rPr lang="zh-CN" altLang="en-US" dirty="0"/>
              <a:t>不同的训练样本子集可以生成不同的个体学习器</a:t>
            </a:r>
            <a:endParaRPr lang="en-US" altLang="zh-CN" dirty="0"/>
          </a:p>
          <a:p>
            <a:pPr lvl="1"/>
            <a:r>
              <a:rPr lang="zh-CN" altLang="en-US" dirty="0"/>
              <a:t>自助采样：</a:t>
            </a:r>
            <a:r>
              <a:rPr lang="en-US" altLang="zh-CN" dirty="0"/>
              <a:t>Bagging</a:t>
            </a:r>
          </a:p>
          <a:p>
            <a:pPr lvl="1"/>
            <a:r>
              <a:rPr lang="zh-CN" altLang="en-US" dirty="0"/>
              <a:t>再引入划分属性的随机：随机森林</a:t>
            </a:r>
            <a:endParaRPr lang="en-US" altLang="zh-CN" dirty="0"/>
          </a:p>
          <a:p>
            <a:r>
              <a:rPr lang="zh-CN" altLang="en-US" dirty="0"/>
              <a:t>有了个体分类器之后如何表决？</a:t>
            </a:r>
            <a:endParaRPr lang="en-US" altLang="zh-CN" dirty="0"/>
          </a:p>
          <a:p>
            <a:pPr lvl="1"/>
            <a:r>
              <a:rPr lang="zh-CN" altLang="en-US" dirty="0"/>
              <a:t>结合策略：投票法、平均法、学习法（</a:t>
            </a:r>
            <a:r>
              <a:rPr lang="en-US" altLang="zh-CN" dirty="0"/>
              <a:t>Stacking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怎么才能让个体分类器“好而不同”？</a:t>
            </a:r>
            <a:endParaRPr lang="en-US" altLang="zh-CN" dirty="0"/>
          </a:p>
          <a:p>
            <a:pPr lvl="1"/>
            <a:r>
              <a:rPr lang="zh-CN" altLang="en-US" dirty="0"/>
              <a:t>多样性度量与增强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035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个体与集成 </a:t>
            </a:r>
            <a:r>
              <a:rPr lang="en-US" altLang="zh-CN"/>
              <a:t>– </a:t>
            </a:r>
            <a:r>
              <a:rPr lang="zh-CN" altLang="en-US"/>
              <a:t>简单分析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考虑二分类问题，假设基分类器的错误率为：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4"/>
              <p:cNvSpPr txBox="1">
                <a:spLocks/>
              </p:cNvSpPr>
              <p:nvPr/>
            </p:nvSpPr>
            <p:spPr>
              <a:xfrm>
                <a:off x="347133" y="3117221"/>
                <a:ext cx="10054167" cy="1220740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0000">
                  <a:lnSpc>
                    <a:spcPct val="120000"/>
                  </a:lnSpc>
                </a:pPr>
                <a:r>
                  <a:rPr lang="zh-CN" altLang="en-US" sz="2800" dirty="0"/>
                  <a:t>假设集成通过简单投票法结合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2800" dirty="0"/>
                  <a:t>分类器，若有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超过半数</a:t>
                </a:r>
                <a:r>
                  <a:rPr lang="zh-CN" altLang="en-US" sz="2800" dirty="0"/>
                  <a:t>的基分类器正确则分类就正确</a:t>
                </a:r>
              </a:p>
            </p:txBody>
          </p:sp>
        </mc:Choice>
        <mc:Fallback xmlns="">
          <p:sp>
            <p:nvSpPr>
              <p:cNvPr id="14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33" y="3117221"/>
                <a:ext cx="10054167" cy="1220740"/>
              </a:xfrm>
              <a:prstGeom prst="rect">
                <a:avLst/>
              </a:prstGeom>
              <a:blipFill>
                <a:blip r:embed="rId5"/>
                <a:stretch>
                  <a:fillRect l="-1092" t="-3483" r="-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013" y="2029465"/>
            <a:ext cx="3785561" cy="6602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012" y="4455561"/>
            <a:ext cx="3481894" cy="116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21901"/>
      </p:ext>
    </p:extLst>
  </p:cSld>
  <p:clrMapOvr>
    <a:masterClrMapping/>
  </p:clrMapOvr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个体与集成 </a:t>
            </a:r>
            <a:r>
              <a:rPr lang="en-US" altLang="zh-CN"/>
              <a:t>– </a:t>
            </a:r>
            <a:r>
              <a:rPr lang="zh-CN" altLang="en-US"/>
              <a:t>简单分析</a:t>
            </a:r>
            <a:endParaRPr lang="zh-CN" altLang="en-US" dirty="0"/>
          </a:p>
        </p:txBody>
      </p:sp>
      <p:sp>
        <p:nvSpPr>
          <p:cNvPr id="13" name="内容占位符 4"/>
          <p:cNvSpPr txBox="1">
            <a:spLocks/>
          </p:cNvSpPr>
          <p:nvPr/>
        </p:nvSpPr>
        <p:spPr>
          <a:xfrm>
            <a:off x="685800" y="1260059"/>
            <a:ext cx="9715500" cy="1093674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>
              <a:lnSpc>
                <a:spcPct val="120000"/>
              </a:lnSpc>
            </a:pPr>
            <a:r>
              <a:rPr lang="zh-CN" altLang="en-US" sz="2800" dirty="0"/>
              <a:t>假设基分类器的</a:t>
            </a:r>
            <a:r>
              <a:rPr lang="zh-CN" altLang="en-US" sz="2800" dirty="0">
                <a:solidFill>
                  <a:srgbClr val="FF0000"/>
                </a:solidFill>
              </a:rPr>
              <a:t>错误率相互独立</a:t>
            </a:r>
            <a:r>
              <a:rPr lang="zh-CN" altLang="en-US" sz="2800" dirty="0"/>
              <a:t>，则由</a:t>
            </a:r>
            <a:r>
              <a:rPr lang="en-US" altLang="zh-CN" sz="2800" dirty="0" err="1"/>
              <a:t>Hoeffding</a:t>
            </a:r>
            <a:r>
              <a:rPr lang="zh-CN" altLang="en-US" sz="2800" dirty="0"/>
              <a:t>不等式可得</a:t>
            </a:r>
            <a:r>
              <a:rPr lang="zh-CN" altLang="en-US" sz="2800" dirty="0">
                <a:solidFill>
                  <a:srgbClr val="FF0000"/>
                </a:solidFill>
              </a:rPr>
              <a:t>集成的错误率</a:t>
            </a:r>
            <a:r>
              <a:rPr lang="zh-CN" altLang="en-US" sz="2800" dirty="0"/>
              <a:t>为：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4"/>
              <p:cNvSpPr txBox="1">
                <a:spLocks/>
              </p:cNvSpPr>
              <p:nvPr/>
            </p:nvSpPr>
            <p:spPr>
              <a:xfrm>
                <a:off x="685800" y="4880693"/>
                <a:ext cx="9860375" cy="1108966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20000"/>
                  </a:lnSpc>
                  <a:spcBef>
                    <a:spcPts val="3600"/>
                  </a:spcBef>
                </a:pP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上式</m:t>
                    </m:r>
                  </m:oMath>
                </a14:m>
                <a:r>
                  <a:rPr lang="zh-CN" altLang="en-US" sz="2800" dirty="0"/>
                  <a:t>显示，在一定条件下，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随着集成分类器数目</a:t>
                </a:r>
                <a:r>
                  <a:rPr lang="en-US" altLang="zh-CN" sz="2800" i="1" dirty="0">
                    <a:solidFill>
                      <a:srgbClr val="FF0000"/>
                    </a:solidFill>
                  </a:rPr>
                  <a:t>T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的增加，集成的错误率将指数级下降</a:t>
                </a:r>
                <a:r>
                  <a:rPr lang="zh-CN" altLang="en-US" sz="2800" dirty="0"/>
                  <a:t>，最终趋向于</a:t>
                </a:r>
                <a:r>
                  <a:rPr lang="en-US" altLang="zh-CN" sz="2800" dirty="0"/>
                  <a:t>0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8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880693"/>
                <a:ext cx="9860375" cy="1108966"/>
              </a:xfrm>
              <a:prstGeom prst="rect">
                <a:avLst/>
              </a:prstGeom>
              <a:blipFill>
                <a:blip r:embed="rId5"/>
                <a:stretch>
                  <a:fillRect t="-4396" b="-10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458" y="2563993"/>
            <a:ext cx="4647293" cy="187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99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个体与集成 </a:t>
            </a:r>
            <a:r>
              <a:rPr lang="en-US" altLang="zh-CN"/>
              <a:t>– </a:t>
            </a:r>
            <a:r>
              <a:rPr lang="zh-CN" altLang="en-US"/>
              <a:t>简单分析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000">
              <a:lnSpc>
                <a:spcPct val="120000"/>
              </a:lnSpc>
            </a:pPr>
            <a:r>
              <a:rPr kumimoji="1" lang="zh-CN" altLang="en-US" sz="2400" dirty="0"/>
              <a:t>上面的分析有一个关键假设：</a:t>
            </a:r>
            <a:r>
              <a:rPr kumimoji="1" lang="zh-CN" altLang="en-US" sz="2400" dirty="0">
                <a:solidFill>
                  <a:srgbClr val="FF0000"/>
                </a:solidFill>
              </a:rPr>
              <a:t>基学习器的误差相互独立</a:t>
            </a:r>
            <a:endParaRPr kumimoji="1" lang="zh-CN" altLang="en-US" sz="2400" dirty="0"/>
          </a:p>
          <a:p>
            <a:pPr marL="360000">
              <a:lnSpc>
                <a:spcPct val="120000"/>
              </a:lnSpc>
            </a:pPr>
            <a:r>
              <a:rPr kumimoji="1" lang="zh-CN" altLang="en-US" sz="2400" dirty="0"/>
              <a:t>现实任务中，个体学习器是为解决同一个问题训练出来的，显然</a:t>
            </a:r>
            <a:r>
              <a:rPr kumimoji="1" lang="zh-CN" altLang="en-US" sz="2400" dirty="0">
                <a:solidFill>
                  <a:srgbClr val="FF0000"/>
                </a:solidFill>
              </a:rPr>
              <a:t>不可能互相独立</a:t>
            </a:r>
            <a:endParaRPr kumimoji="1" lang="zh-CN" altLang="en-US" sz="2400" dirty="0"/>
          </a:p>
          <a:p>
            <a:pPr marL="360000">
              <a:lnSpc>
                <a:spcPct val="120000"/>
              </a:lnSpc>
            </a:pPr>
            <a:r>
              <a:rPr kumimoji="1" lang="zh-CN" altLang="en-US" sz="2400" dirty="0"/>
              <a:t>事实上，个体学习器的“</a:t>
            </a:r>
            <a:r>
              <a:rPr kumimoji="1" lang="zh-CN" altLang="en-US" sz="2400" dirty="0">
                <a:solidFill>
                  <a:srgbClr val="FF0000"/>
                </a:solidFill>
              </a:rPr>
              <a:t>准确性</a:t>
            </a:r>
            <a:r>
              <a:rPr kumimoji="1" lang="zh-CN" altLang="en-US" sz="2400" dirty="0"/>
              <a:t>”和“</a:t>
            </a:r>
            <a:r>
              <a:rPr kumimoji="1" lang="zh-CN" altLang="en-US" sz="2400" dirty="0">
                <a:solidFill>
                  <a:srgbClr val="FF0000"/>
                </a:solidFill>
              </a:rPr>
              <a:t>多样性</a:t>
            </a:r>
            <a:r>
              <a:rPr kumimoji="1" lang="zh-CN" altLang="en-US" sz="2400" dirty="0"/>
              <a:t>”本身就存在冲突</a:t>
            </a:r>
          </a:p>
          <a:p>
            <a:pPr marL="360000">
              <a:lnSpc>
                <a:spcPct val="120000"/>
              </a:lnSpc>
            </a:pPr>
            <a:r>
              <a:rPr kumimoji="1" lang="zh-CN" altLang="en-US" sz="2400" dirty="0"/>
              <a:t>如何产生“</a:t>
            </a:r>
            <a:r>
              <a:rPr kumimoji="1" lang="zh-CN" altLang="en-US" sz="2400" dirty="0">
                <a:solidFill>
                  <a:srgbClr val="FF0000"/>
                </a:solidFill>
              </a:rPr>
              <a:t>好而不同</a:t>
            </a:r>
            <a:r>
              <a:rPr kumimoji="1" lang="zh-CN" altLang="en-US" sz="2400" dirty="0"/>
              <a:t>”的个体学习器是集成学习研究的核心</a:t>
            </a:r>
          </a:p>
          <a:p>
            <a:pPr marL="360000">
              <a:lnSpc>
                <a:spcPct val="120000"/>
              </a:lnSpc>
            </a:pPr>
            <a:r>
              <a:rPr kumimoji="1" lang="zh-CN" altLang="en-US" sz="2400" dirty="0"/>
              <a:t>集成学习大致可分为两大类</a:t>
            </a:r>
          </a:p>
          <a:p>
            <a:pPr marL="360000">
              <a:lnSpc>
                <a:spcPct val="120000"/>
              </a:lnSpc>
            </a:pPr>
            <a:endParaRPr kumimoji="1"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914400" y="3962400"/>
            <a:ext cx="10515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400" dirty="0"/>
              <a:t>个体学习器</a:t>
            </a:r>
            <a:r>
              <a:rPr lang="zh-CN" altLang="en-US" sz="2400" dirty="0">
                <a:solidFill>
                  <a:srgbClr val="FF0000"/>
                </a:solidFill>
              </a:rPr>
              <a:t>存在</a:t>
            </a:r>
            <a:r>
              <a:rPr lang="zh-CN" altLang="en-US" sz="2400" dirty="0"/>
              <a:t>强依赖关系，必须</a:t>
            </a:r>
            <a:r>
              <a:rPr lang="zh-CN" altLang="en-US" sz="2400" dirty="0">
                <a:solidFill>
                  <a:srgbClr val="FF0000"/>
                </a:solidFill>
              </a:rPr>
              <a:t>串行</a:t>
            </a:r>
            <a:r>
              <a:rPr lang="zh-CN" altLang="en-US" sz="2400" dirty="0"/>
              <a:t>生成的序列化方法 </a:t>
            </a:r>
            <a:r>
              <a:rPr lang="en-US" altLang="zh-CN" sz="2400" dirty="0"/>
              <a:t>--&gt;</a:t>
            </a:r>
            <a:r>
              <a:rPr lang="zh-CN" altLang="en-US" sz="2400" dirty="0"/>
              <a:t> </a:t>
            </a:r>
            <a:r>
              <a:rPr lang="en-US" altLang="zh-CN" sz="2400" dirty="0"/>
              <a:t>Boosting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dirty="0" err="1"/>
              <a:t>Adaboost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Gradient</a:t>
            </a:r>
            <a:r>
              <a:rPr lang="zh-CN" altLang="en-US" sz="2400" dirty="0"/>
              <a:t> </a:t>
            </a:r>
            <a:r>
              <a:rPr lang="en-US" altLang="zh-CN" sz="2400" dirty="0"/>
              <a:t>Boost)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lang="zh-CN" altLang="en-US" sz="2400" dirty="0"/>
              <a:t>个体学习器</a:t>
            </a:r>
            <a:r>
              <a:rPr lang="zh-CN" altLang="en-US" sz="2400" dirty="0">
                <a:solidFill>
                  <a:srgbClr val="FF0000"/>
                </a:solidFill>
              </a:rPr>
              <a:t>不存在</a:t>
            </a:r>
            <a:r>
              <a:rPr lang="zh-CN" altLang="en-US" sz="2400" dirty="0"/>
              <a:t>强依赖关系，必须</a:t>
            </a:r>
            <a:r>
              <a:rPr lang="zh-CN" altLang="en-US" sz="2400" dirty="0">
                <a:solidFill>
                  <a:srgbClr val="FF0000"/>
                </a:solidFill>
              </a:rPr>
              <a:t>并行</a:t>
            </a:r>
            <a:r>
              <a:rPr lang="zh-CN" altLang="en-US" sz="2400" dirty="0"/>
              <a:t>生成的方法</a:t>
            </a:r>
            <a:r>
              <a:rPr lang="en-US" altLang="zh-CN" sz="2400" dirty="0"/>
              <a:t>--&gt;</a:t>
            </a:r>
            <a:r>
              <a:rPr lang="zh-CN" altLang="en-US" sz="2400" dirty="0"/>
              <a:t> </a:t>
            </a:r>
            <a:r>
              <a:rPr lang="en-US" altLang="zh-CN" sz="2400" dirty="0"/>
              <a:t>Bagging, Random</a:t>
            </a:r>
            <a:r>
              <a:rPr lang="zh-CN" altLang="en-US" sz="2400" dirty="0"/>
              <a:t> </a:t>
            </a:r>
            <a:r>
              <a:rPr lang="en-US" altLang="zh-CN" sz="2400" dirty="0"/>
              <a:t>Forest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312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5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4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7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63.1|19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32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9.9|12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1.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7.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15.1|0.7|39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41.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6|2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|56.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49.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32.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8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1|25.8|54.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1.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33.6|8.5|18.8|15.6|34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heme/theme1.xml><?xml version="1.0" encoding="utf-8"?>
<a:theme xmlns:a="http://schemas.openxmlformats.org/drawingml/2006/main" name="机器学习v2.1rgb">
  <a:themeElements>
    <a:clrScheme name="d2079d0f44cf4ff1a863224989008aad">
      <a:dk1>
        <a:srgbClr val="1E3E4B"/>
      </a:dk1>
      <a:lt1>
        <a:srgbClr val="FFFFFF"/>
      </a:lt1>
      <a:dk2>
        <a:srgbClr val="5A5A5A"/>
      </a:dk2>
      <a:lt2>
        <a:srgbClr val="FFFFFF"/>
      </a:lt2>
      <a:accent1>
        <a:srgbClr val="1E3E4B"/>
      </a:accent1>
      <a:accent2>
        <a:srgbClr val="96CE2D"/>
      </a:accent2>
      <a:accent3>
        <a:srgbClr val="ED5901"/>
      </a:accent3>
      <a:accent4>
        <a:srgbClr val="FED50B"/>
      </a:accent4>
      <a:accent5>
        <a:srgbClr val="1E3E4B"/>
      </a:accent5>
      <a:accent6>
        <a:srgbClr val="96CE2D"/>
      </a:accent6>
      <a:hlink>
        <a:srgbClr val="FFFFFF"/>
      </a:hlink>
      <a:folHlink>
        <a:srgbClr val="FFFF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35607</TotalTime>
  <Words>3408</Words>
  <Application>Microsoft Office PowerPoint</Application>
  <PresentationFormat>宽屏</PresentationFormat>
  <Paragraphs>514</Paragraphs>
  <Slides>66</Slides>
  <Notes>42</Notes>
  <HiddenSlides>7</HiddenSlides>
  <MMClips>0</MMClips>
  <ScaleCrop>false</ScaleCrop>
  <HeadingPairs>
    <vt:vector size="8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99" baseType="lpstr">
      <vt:lpstr>CMMI10</vt:lpstr>
      <vt:lpstr>CMR10</vt:lpstr>
      <vt:lpstr>FangSong</vt:lpstr>
      <vt:lpstr>Hannotate SC</vt:lpstr>
      <vt:lpstr>Microsoft Yahei</vt:lpstr>
      <vt:lpstr>STSongti-SC-Regular</vt:lpstr>
      <vt:lpstr>Symbol Tiger Expert</vt:lpstr>
      <vt:lpstr>Times </vt:lpstr>
      <vt:lpstr>DengXian</vt:lpstr>
      <vt:lpstr>DengXian</vt:lpstr>
      <vt:lpstr>黑体</vt:lpstr>
      <vt:lpstr>华文新魏</vt:lpstr>
      <vt:lpstr>楷体</vt:lpstr>
      <vt:lpstr>宋体</vt:lpstr>
      <vt:lpstr>微软雅黑</vt:lpstr>
      <vt:lpstr>微软雅黑</vt:lpstr>
      <vt:lpstr>微软雅黑 Light</vt:lpstr>
      <vt:lpstr>幼圆</vt:lpstr>
      <vt:lpstr>Arial</vt:lpstr>
      <vt:lpstr>Arial Rounded MT Bold</vt:lpstr>
      <vt:lpstr>Cambria Math</vt:lpstr>
      <vt:lpstr>Courier New</vt:lpstr>
      <vt:lpstr>Haettenschweiler</vt:lpstr>
      <vt:lpstr>Impact</vt:lpstr>
      <vt:lpstr>Palatino Linotype</vt:lpstr>
      <vt:lpstr>Sylfaen</vt:lpstr>
      <vt:lpstr>Symbol</vt:lpstr>
      <vt:lpstr>Times</vt:lpstr>
      <vt:lpstr>Times New Roman</vt:lpstr>
      <vt:lpstr>Verdana</vt:lpstr>
      <vt:lpstr>Wingdings</vt:lpstr>
      <vt:lpstr>机器学习v2.1rgb</vt:lpstr>
      <vt:lpstr>Equation.3</vt:lpstr>
      <vt:lpstr>PowerPoint 演示文稿</vt:lpstr>
      <vt:lpstr>PowerPoint 演示文稿</vt:lpstr>
      <vt:lpstr>本章内容</vt:lpstr>
      <vt:lpstr>一、个体与集成</vt:lpstr>
      <vt:lpstr>个体与集成</vt:lpstr>
      <vt:lpstr>个体与集成</vt:lpstr>
      <vt:lpstr>个体与集成 – 简单分析</vt:lpstr>
      <vt:lpstr>个体与集成 – 简单分析</vt:lpstr>
      <vt:lpstr>个体与集成 – 简单分析</vt:lpstr>
      <vt:lpstr>PowerPoint 演示文稿</vt:lpstr>
      <vt:lpstr>二、Boosting</vt:lpstr>
      <vt:lpstr>认苹果问题（——机器学习技法，林轩田）</vt:lpstr>
      <vt:lpstr>规则1：苹果是圆的</vt:lpstr>
      <vt:lpstr>规则2：苹果是红的</vt:lpstr>
      <vt:lpstr>规则3：苹果是绿的</vt:lpstr>
      <vt:lpstr>规则4：苹果带细梗</vt:lpstr>
      <vt:lpstr>Boosting</vt:lpstr>
      <vt:lpstr>Boosting – AdaBoost算法</vt:lpstr>
      <vt:lpstr>Boosting</vt:lpstr>
      <vt:lpstr>Boosting</vt:lpstr>
      <vt:lpstr>Adaboost – Adaptive Boosting</vt:lpstr>
      <vt:lpstr>Adaboost：对于m=1,2,…M</vt:lpstr>
      <vt:lpstr>Adaboost：对于m=1,2,…M</vt:lpstr>
      <vt:lpstr>Adaboost</vt:lpstr>
      <vt:lpstr>PowerPoint 演示文稿</vt:lpstr>
      <vt:lpstr>举例</vt:lpstr>
      <vt:lpstr>解</vt:lpstr>
      <vt:lpstr>m=1</vt:lpstr>
      <vt:lpstr>m=1</vt:lpstr>
      <vt:lpstr>m=1</vt:lpstr>
      <vt:lpstr>m=1</vt:lpstr>
      <vt:lpstr>m=2</vt:lpstr>
      <vt:lpstr>m=2</vt:lpstr>
      <vt:lpstr>m=2</vt:lpstr>
      <vt:lpstr>m=3</vt:lpstr>
      <vt:lpstr>m=3</vt:lpstr>
      <vt:lpstr>m=3</vt:lpstr>
      <vt:lpstr>Boosting – AdaBoost算法</vt:lpstr>
      <vt:lpstr>误差上限</vt:lpstr>
      <vt:lpstr>替代损失 (surrogate loss)</vt:lpstr>
      <vt:lpstr>误差上限</vt:lpstr>
      <vt:lpstr>后半部分</vt:lpstr>
      <vt:lpstr>训练误差界</vt:lpstr>
      <vt:lpstr>训练误差界</vt:lpstr>
      <vt:lpstr>Boosting – AdaBoost实验</vt:lpstr>
      <vt:lpstr>三、Bagging与随机森林</vt:lpstr>
      <vt:lpstr>Bagging</vt:lpstr>
      <vt:lpstr>自助法 — 回顾</vt:lpstr>
      <vt:lpstr>Bagging算法</vt:lpstr>
      <vt:lpstr>Bagging算法特点</vt:lpstr>
      <vt:lpstr>Bagging实验</vt:lpstr>
      <vt:lpstr>PowerPoint 演示文稿</vt:lpstr>
      <vt:lpstr>Bagging与随机森林</vt:lpstr>
      <vt:lpstr>决策树模型 — 回顾</vt:lpstr>
      <vt:lpstr>随机森林</vt:lpstr>
      <vt:lpstr>随机属性选择</vt:lpstr>
      <vt:lpstr>随机森林算法</vt:lpstr>
      <vt:lpstr>Bagging与随机森林 - 随机森林实验</vt:lpstr>
      <vt:lpstr>四、结合策略</vt:lpstr>
      <vt:lpstr>学习器结合</vt:lpstr>
      <vt:lpstr>Stacking</vt:lpstr>
      <vt:lpstr>五、多样性</vt:lpstr>
      <vt:lpstr>多样性分析</vt:lpstr>
      <vt:lpstr>多样性增强常用策略</vt:lpstr>
      <vt:lpstr>“越多越好”？</vt:lpstr>
      <vt:lpstr>本章小结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机器学习-第一章</dc:title>
  <dc:creator>胡鹏</dc:creator>
  <cp:lastModifiedBy>PC</cp:lastModifiedBy>
  <cp:revision>466</cp:revision>
  <dcterms:created xsi:type="dcterms:W3CDTF">2016-12-14T22:02:49Z</dcterms:created>
  <dcterms:modified xsi:type="dcterms:W3CDTF">2024-09-09T06:06:27Z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2016-03-02T00:00:00Z</vt:filetime>
  </property>
  <property fmtid="{D5CDD505-2E9C-101B-9397-08002B2CF9AE}" pid="3" name="LastSaved">
    <vt:filetime>2016-12-14T00:00:00Z</vt:filetime>
  </property>
</Properties>
</file>